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5" r:id="rId2"/>
    <p:sldMasterId id="2147483691" r:id="rId3"/>
    <p:sldMasterId id="2147483694" r:id="rId4"/>
    <p:sldMasterId id="2147483697" r:id="rId5"/>
    <p:sldMasterId id="2147483687" r:id="rId6"/>
    <p:sldMasterId id="2147483709" r:id="rId7"/>
  </p:sldMasterIdLst>
  <p:notesMasterIdLst>
    <p:notesMasterId r:id="rId21"/>
  </p:notesMasterIdLst>
  <p:handoutMasterIdLst>
    <p:handoutMasterId r:id="rId22"/>
  </p:handoutMasterIdLst>
  <p:sldIdLst>
    <p:sldId id="280" r:id="rId8"/>
    <p:sldId id="269" r:id="rId9"/>
    <p:sldId id="270" r:id="rId10"/>
    <p:sldId id="268" r:id="rId11"/>
    <p:sldId id="273" r:id="rId12"/>
    <p:sldId id="271" r:id="rId13"/>
    <p:sldId id="272" r:id="rId14"/>
    <p:sldId id="277" r:id="rId15"/>
    <p:sldId id="278" r:id="rId16"/>
    <p:sldId id="281" r:id="rId17"/>
    <p:sldId id="275" r:id="rId18"/>
    <p:sldId id="274" r:id="rId19"/>
    <p:sldId id="276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1">
          <p15:clr>
            <a:srgbClr val="A4A3A4"/>
          </p15:clr>
        </p15:guide>
        <p15:guide id="7" orient="horz" pos="3979">
          <p15:clr>
            <a:srgbClr val="A4A3A4"/>
          </p15:clr>
        </p15:guide>
        <p15:guide id="8" orient="horz" pos="1248">
          <p15:clr>
            <a:srgbClr val="A4A3A4"/>
          </p15:clr>
        </p15:guide>
        <p15:guide id="9" orient="horz" pos="1839">
          <p15:clr>
            <a:srgbClr val="A4A3A4"/>
          </p15:clr>
        </p15:guide>
        <p15:guide id="10" orient="horz" pos="2745">
          <p15:clr>
            <a:srgbClr val="A4A3A4"/>
          </p15:clr>
        </p15:guide>
        <p15:guide id="11" orient="horz" pos="3542">
          <p15:clr>
            <a:srgbClr val="A4A3A4"/>
          </p15:clr>
        </p15:guide>
        <p15:guide id="12" orient="horz" pos="945">
          <p15:clr>
            <a:srgbClr val="A4A3A4"/>
          </p15:clr>
        </p15:guide>
        <p15:guide id="13" orient="horz" pos="866">
          <p15:clr>
            <a:srgbClr val="A4A3A4"/>
          </p15:clr>
        </p15:guide>
        <p15:guide id="14" orient="horz" pos="556">
          <p15:clr>
            <a:srgbClr val="A4A3A4"/>
          </p15:clr>
        </p15:guide>
        <p15:guide id="15" orient="horz" pos="285">
          <p15:clr>
            <a:srgbClr val="A4A3A4"/>
          </p15:clr>
        </p15:guide>
        <p15:guide id="16" pos="2959">
          <p15:clr>
            <a:srgbClr val="A4A3A4"/>
          </p15:clr>
        </p15:guide>
        <p15:guide id="17" pos="5421">
          <p15:clr>
            <a:srgbClr val="A4A3A4"/>
          </p15:clr>
        </p15:guide>
        <p15:guide id="18" pos="703">
          <p15:clr>
            <a:srgbClr val="A4A3A4"/>
          </p15:clr>
        </p15:guide>
        <p15:guide id="19" pos="864">
          <p15:clr>
            <a:srgbClr val="A4A3A4"/>
          </p15:clr>
        </p15:guide>
        <p15:guide id="20" pos="1227">
          <p15:clr>
            <a:srgbClr val="A4A3A4"/>
          </p15:clr>
        </p15:guide>
        <p15:guide id="21" pos="1388">
          <p15:clr>
            <a:srgbClr val="A4A3A4"/>
          </p15:clr>
        </p15:guide>
        <p15:guide id="22" pos="1750">
          <p15:clr>
            <a:srgbClr val="A4A3A4"/>
          </p15:clr>
        </p15:guide>
        <p15:guide id="23" pos="1911">
          <p15:clr>
            <a:srgbClr val="A4A3A4"/>
          </p15:clr>
        </p15:guide>
        <p15:guide id="24" pos="2275">
          <p15:clr>
            <a:srgbClr val="A4A3A4"/>
          </p15:clr>
        </p15:guide>
        <p15:guide id="25" pos="2435">
          <p15:clr>
            <a:srgbClr val="A4A3A4"/>
          </p15:clr>
        </p15:guide>
        <p15:guide id="26" pos="2799">
          <p15:clr>
            <a:srgbClr val="A4A3A4"/>
          </p15:clr>
        </p15:guide>
        <p15:guide id="27" pos="3322">
          <p15:clr>
            <a:srgbClr val="A4A3A4"/>
          </p15:clr>
        </p15:guide>
        <p15:guide id="28" pos="3483">
          <p15:clr>
            <a:srgbClr val="A4A3A4"/>
          </p15:clr>
        </p15:guide>
        <p15:guide id="29" pos="3847">
          <p15:clr>
            <a:srgbClr val="A4A3A4"/>
          </p15:clr>
        </p15:guide>
        <p15:guide id="30" pos="4008">
          <p15:clr>
            <a:srgbClr val="A4A3A4"/>
          </p15:clr>
        </p15:guide>
        <p15:guide id="31" pos="4371">
          <p15:clr>
            <a:srgbClr val="A4A3A4"/>
          </p15:clr>
        </p15:guide>
        <p15:guide id="32" pos="4530">
          <p15:clr>
            <a:srgbClr val="A4A3A4"/>
          </p15:clr>
        </p15:guide>
        <p15:guide id="33" pos="4895">
          <p15:clr>
            <a:srgbClr val="A4A3A4"/>
          </p15:clr>
        </p15:guide>
        <p15:guide id="34" pos="5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A8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8" autoAdjust="0"/>
    <p:restoredTop sz="94680"/>
  </p:normalViewPr>
  <p:slideViewPr>
    <p:cSldViewPr snapToGrid="0">
      <p:cViewPr varScale="1">
        <p:scale>
          <a:sx n="105" d="100"/>
          <a:sy n="105" d="100"/>
        </p:scale>
        <p:origin x="1380" y="108"/>
      </p:cViewPr>
      <p:guideLst>
        <p:guide orient="horz" pos="2160"/>
        <p:guide pos="2880"/>
        <p:guide pos="5420"/>
        <p:guide pos="340"/>
        <p:guide orient="horz" pos="3974"/>
        <p:guide orient="horz" pos="341"/>
        <p:guide orient="horz" pos="3979"/>
        <p:guide orient="horz" pos="1248"/>
        <p:guide orient="horz" pos="1839"/>
        <p:guide orient="horz" pos="2745"/>
        <p:guide orient="horz" pos="3542"/>
        <p:guide orient="horz" pos="945"/>
        <p:guide orient="horz" pos="866"/>
        <p:guide orient="horz" pos="556"/>
        <p:guide orient="horz" pos="285"/>
        <p:guide pos="2959"/>
        <p:guide pos="5421"/>
        <p:guide pos="703"/>
        <p:guide pos="864"/>
        <p:guide pos="1227"/>
        <p:guide pos="1388"/>
        <p:guide pos="1750"/>
        <p:guide pos="1911"/>
        <p:guide pos="2275"/>
        <p:guide pos="2435"/>
        <p:guide pos="2799"/>
        <p:guide pos="3322"/>
        <p:guide pos="3483"/>
        <p:guide pos="3847"/>
        <p:guide pos="4008"/>
        <p:guide pos="4371"/>
        <p:guide pos="4530"/>
        <p:guide pos="4895"/>
        <p:guide pos="50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786CF-D52B-42A0-BD4A-7F21B463CF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492A77-88C9-4492-BC18-619256F0EC8A}">
      <dgm:prSet phldrT="[Текст]" custT="1"/>
      <dgm:spPr/>
      <dgm:t>
        <a:bodyPr/>
        <a:lstStyle/>
        <a:p>
          <a:pPr rtl="0"/>
          <a:r>
            <a:rPr lang="ru-RU" sz="1600" b="0" i="0" dirty="0" smtClean="0">
              <a:solidFill>
                <a:schemeClr val="tx1"/>
              </a:solidFill>
            </a:rPr>
            <a:t>Регистрация и подача резюме на едином отраслевом карьерном портале </a:t>
          </a:r>
          <a:r>
            <a:rPr lang="en-US" sz="1600" b="0" i="0" dirty="0" smtClean="0">
              <a:solidFill>
                <a:schemeClr val="tx1"/>
              </a:solidFill>
            </a:rPr>
            <a:t>Rosatom-career.ru</a:t>
          </a:r>
          <a:r>
            <a:rPr lang="ru-RU" sz="1600" b="0" i="0" dirty="0" smtClean="0">
              <a:solidFill>
                <a:schemeClr val="tx1"/>
              </a:solidFill>
            </a:rPr>
            <a:t> на вакансии ФГУП «Комбинат «Электрохимприбор»</a:t>
          </a:r>
          <a:endParaRPr lang="ru-RU" sz="1600" dirty="0"/>
        </a:p>
      </dgm:t>
    </dgm:pt>
    <dgm:pt modelId="{55F470DA-F820-4BA1-9E24-8A99E71B656A}" type="parTrans" cxnId="{412B9AC4-EB38-4C29-B09B-1A989DF8A6B3}">
      <dgm:prSet/>
      <dgm:spPr/>
      <dgm:t>
        <a:bodyPr/>
        <a:lstStyle/>
        <a:p>
          <a:endParaRPr lang="ru-RU"/>
        </a:p>
      </dgm:t>
    </dgm:pt>
    <dgm:pt modelId="{AB6635D2-DF93-41B7-BEE7-ABF12DD878CC}" type="sibTrans" cxnId="{412B9AC4-EB38-4C29-B09B-1A989DF8A6B3}">
      <dgm:prSet/>
      <dgm:spPr/>
      <dgm:t>
        <a:bodyPr/>
        <a:lstStyle/>
        <a:p>
          <a:endParaRPr lang="ru-RU"/>
        </a:p>
      </dgm:t>
    </dgm:pt>
    <dgm:pt modelId="{600CB9DB-3DC8-41B8-89B2-6E1FE2D5707F}">
      <dgm:prSet phldrT="[Текст]" custT="1"/>
      <dgm:spPr/>
      <dgm:t>
        <a:bodyPr/>
        <a:lstStyle/>
        <a:p>
          <a:pPr rtl="0"/>
          <a:r>
            <a:rPr lang="ru-RU" sz="1600" dirty="0" smtClean="0"/>
            <a:t>Собеседование с руководителем подразделении</a:t>
          </a:r>
          <a:endParaRPr lang="ru-RU" sz="1600" dirty="0"/>
        </a:p>
      </dgm:t>
    </dgm:pt>
    <dgm:pt modelId="{AFB5CC32-226C-4D86-88DA-A572A51E2A5B}" type="parTrans" cxnId="{BE9147B9-17D6-47CA-9BB7-FD59A5A96C88}">
      <dgm:prSet/>
      <dgm:spPr/>
      <dgm:t>
        <a:bodyPr/>
        <a:lstStyle/>
        <a:p>
          <a:endParaRPr lang="ru-RU"/>
        </a:p>
      </dgm:t>
    </dgm:pt>
    <dgm:pt modelId="{218FF5E7-9083-4B2A-B412-E189F629EF2B}" type="sibTrans" cxnId="{BE9147B9-17D6-47CA-9BB7-FD59A5A96C88}">
      <dgm:prSet/>
      <dgm:spPr/>
      <dgm:t>
        <a:bodyPr/>
        <a:lstStyle/>
        <a:p>
          <a:endParaRPr lang="ru-RU"/>
        </a:p>
      </dgm:t>
    </dgm:pt>
    <dgm:pt modelId="{81F335CA-1CCE-4726-9AEB-7F8F7DCF2A0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 Прохождение медицинского осмотра для работы со сведениями, составляющими государственную тайну, по месту жительства</a:t>
          </a:r>
          <a:endParaRPr lang="ru-RU" sz="1600" dirty="0"/>
        </a:p>
      </dgm:t>
    </dgm:pt>
    <dgm:pt modelId="{73CCB78D-C486-408C-B16D-FB39E2FDA6E3}" type="parTrans" cxnId="{59D3F953-AD17-4F55-9BF5-E3C8F878BDC0}">
      <dgm:prSet/>
      <dgm:spPr/>
      <dgm:t>
        <a:bodyPr/>
        <a:lstStyle/>
        <a:p>
          <a:endParaRPr lang="ru-RU"/>
        </a:p>
      </dgm:t>
    </dgm:pt>
    <dgm:pt modelId="{76BC6818-F208-4348-9FF1-37665EE71221}" type="sibTrans" cxnId="{59D3F953-AD17-4F55-9BF5-E3C8F878BDC0}">
      <dgm:prSet/>
      <dgm:spPr/>
      <dgm:t>
        <a:bodyPr/>
        <a:lstStyle/>
        <a:p>
          <a:endParaRPr lang="ru-RU"/>
        </a:p>
      </dgm:t>
    </dgm:pt>
    <dgm:pt modelId="{26DEE067-00A3-4D7D-BE2A-2211CF2E08D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 Направление почтой оригиналов анкеты, результатов</a:t>
          </a:r>
          <a:r>
            <a:rPr lang="ru-RU" sz="1600" baseline="0" dirty="0" smtClean="0"/>
            <a:t> медицинского осмотра</a:t>
          </a:r>
          <a:endParaRPr lang="ru-RU" sz="1600" dirty="0"/>
        </a:p>
      </dgm:t>
    </dgm:pt>
    <dgm:pt modelId="{EBB50D1A-4F57-4CB5-AC2C-5D4CEB1C7970}" type="parTrans" cxnId="{CDD22811-645C-4D87-879E-5C6A0DFAC4DF}">
      <dgm:prSet/>
      <dgm:spPr/>
      <dgm:t>
        <a:bodyPr/>
        <a:lstStyle/>
        <a:p>
          <a:endParaRPr lang="ru-RU"/>
        </a:p>
      </dgm:t>
    </dgm:pt>
    <dgm:pt modelId="{168C64DC-48BB-4B1A-969C-C6CC5403C246}" type="sibTrans" cxnId="{CDD22811-645C-4D87-879E-5C6A0DFAC4DF}">
      <dgm:prSet/>
      <dgm:spPr/>
      <dgm:t>
        <a:bodyPr/>
        <a:lstStyle/>
        <a:p>
          <a:endParaRPr lang="ru-RU"/>
        </a:p>
      </dgm:t>
    </dgm:pt>
    <dgm:pt modelId="{5843FF51-290D-4D91-BF4D-CB870623FF16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 Проверочные мероприятия по присвоению допуска к сведениям,</a:t>
          </a:r>
          <a:r>
            <a:rPr lang="ru-RU" sz="1600" baseline="0" dirty="0" smtClean="0"/>
            <a:t> составляющим государственную тайну</a:t>
          </a:r>
          <a:endParaRPr lang="ru-RU" sz="1600" dirty="0" smtClean="0"/>
        </a:p>
      </dgm:t>
    </dgm:pt>
    <dgm:pt modelId="{B9A5D2E8-0772-480B-B89E-83551F55DD30}" type="parTrans" cxnId="{BC0BC11B-34EB-49E2-8888-D9CC9F95F2C6}">
      <dgm:prSet/>
      <dgm:spPr/>
      <dgm:t>
        <a:bodyPr/>
        <a:lstStyle/>
        <a:p>
          <a:endParaRPr lang="ru-RU"/>
        </a:p>
      </dgm:t>
    </dgm:pt>
    <dgm:pt modelId="{02526780-79BA-4B95-95ED-882C1B415269}" type="sibTrans" cxnId="{BC0BC11B-34EB-49E2-8888-D9CC9F95F2C6}">
      <dgm:prSet/>
      <dgm:spPr/>
      <dgm:t>
        <a:bodyPr/>
        <a:lstStyle/>
        <a:p>
          <a:endParaRPr lang="ru-RU"/>
        </a:p>
      </dgm:t>
    </dgm:pt>
    <dgm:pt modelId="{FBDCEBAE-F322-49A0-B2A6-5A3D010CDE7F}">
      <dgm:prSet phldrT="[Текст]" custT="1"/>
      <dgm:spPr/>
      <dgm:t>
        <a:bodyPr/>
        <a:lstStyle/>
        <a:p>
          <a:pPr marL="0" lvl="1" indent="0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dirty="0" smtClean="0"/>
            <a:t> Приезд в город Лесной для прохождения основного медицинского осмотра</a:t>
          </a:r>
          <a:endParaRPr lang="ru-RU" sz="1000" dirty="0"/>
        </a:p>
      </dgm:t>
    </dgm:pt>
    <dgm:pt modelId="{A46BEC6F-177A-4D6A-B834-178B8CD65F60}" type="sibTrans" cxnId="{21487362-67AB-4622-9FF5-6FBFAA31856E}">
      <dgm:prSet/>
      <dgm:spPr/>
      <dgm:t>
        <a:bodyPr/>
        <a:lstStyle/>
        <a:p>
          <a:endParaRPr lang="ru-RU"/>
        </a:p>
      </dgm:t>
    </dgm:pt>
    <dgm:pt modelId="{56673B92-D42A-47FE-80E7-721F54184D4E}" type="parTrans" cxnId="{21487362-67AB-4622-9FF5-6FBFAA31856E}">
      <dgm:prSet/>
      <dgm:spPr/>
      <dgm:t>
        <a:bodyPr/>
        <a:lstStyle/>
        <a:p>
          <a:endParaRPr lang="ru-RU"/>
        </a:p>
      </dgm:t>
    </dgm:pt>
    <dgm:pt modelId="{2D70D5D5-4F8F-460A-BAA0-D5A1C3A5909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 Заключение трудового договора</a:t>
          </a:r>
          <a:endParaRPr lang="ru-RU" sz="1600" dirty="0"/>
        </a:p>
      </dgm:t>
    </dgm:pt>
    <dgm:pt modelId="{26FF3197-AD2D-4356-A7DE-27719C8D351D}" type="sibTrans" cxnId="{167024BF-4487-466C-BCD3-2D81196A35F3}">
      <dgm:prSet/>
      <dgm:spPr/>
      <dgm:t>
        <a:bodyPr/>
        <a:lstStyle/>
        <a:p>
          <a:endParaRPr lang="ru-RU"/>
        </a:p>
      </dgm:t>
    </dgm:pt>
    <dgm:pt modelId="{404B8516-75EB-4F6D-8260-F0EF61B55595}" type="parTrans" cxnId="{167024BF-4487-466C-BCD3-2D81196A35F3}">
      <dgm:prSet/>
      <dgm:spPr/>
      <dgm:t>
        <a:bodyPr/>
        <a:lstStyle/>
        <a:p>
          <a:endParaRPr lang="ru-RU"/>
        </a:p>
      </dgm:t>
    </dgm:pt>
    <dgm:pt modelId="{F7ED7775-6CE0-426A-B426-40DF0243B51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 Выход на работу</a:t>
          </a:r>
        </a:p>
      </dgm:t>
    </dgm:pt>
    <dgm:pt modelId="{E919CB0D-25E4-4C70-A929-15B6CA21F7FE}" type="sibTrans" cxnId="{9B3B0A32-52EF-4887-B051-A1E6640A56AD}">
      <dgm:prSet/>
      <dgm:spPr/>
      <dgm:t>
        <a:bodyPr/>
        <a:lstStyle/>
        <a:p>
          <a:endParaRPr lang="ru-RU"/>
        </a:p>
      </dgm:t>
    </dgm:pt>
    <dgm:pt modelId="{F54E34BA-380E-4A22-810C-18F4928F4A40}" type="parTrans" cxnId="{9B3B0A32-52EF-4887-B051-A1E6640A56AD}">
      <dgm:prSet/>
      <dgm:spPr/>
      <dgm:t>
        <a:bodyPr/>
        <a:lstStyle/>
        <a:p>
          <a:endParaRPr lang="ru-RU"/>
        </a:p>
      </dgm:t>
    </dgm:pt>
    <dgm:pt modelId="{C6F79707-1A56-4DFD-AFAF-7083D99C469A}">
      <dgm:prSet phldrT="[Текст]"/>
      <dgm:spPr/>
      <dgm:t>
        <a:bodyPr/>
        <a:lstStyle/>
        <a:p>
          <a:r>
            <a:rPr lang="en-US" dirty="0" smtClean="0"/>
            <a:t>III</a:t>
          </a:r>
          <a:r>
            <a:rPr lang="ru-RU" dirty="0" smtClean="0"/>
            <a:t> этап</a:t>
          </a:r>
          <a:endParaRPr lang="ru-RU" dirty="0"/>
        </a:p>
      </dgm:t>
    </dgm:pt>
    <dgm:pt modelId="{C20B6E0B-7CEB-4171-8761-3334C907777E}" type="sibTrans" cxnId="{8F454993-32AA-4D6F-9758-641A0F085EAB}">
      <dgm:prSet/>
      <dgm:spPr/>
      <dgm:t>
        <a:bodyPr/>
        <a:lstStyle/>
        <a:p>
          <a:endParaRPr lang="ru-RU"/>
        </a:p>
      </dgm:t>
    </dgm:pt>
    <dgm:pt modelId="{41696A25-C903-48D9-A0A4-7A2A8521DA4A}" type="parTrans" cxnId="{8F454993-32AA-4D6F-9758-641A0F085EAB}">
      <dgm:prSet/>
      <dgm:spPr/>
      <dgm:t>
        <a:bodyPr/>
        <a:lstStyle/>
        <a:p>
          <a:endParaRPr lang="ru-RU"/>
        </a:p>
      </dgm:t>
    </dgm:pt>
    <dgm:pt modelId="{F222EE39-22CA-43B5-9B0D-6D7D6951B81D}">
      <dgm:prSet phldrT="[Текст]"/>
      <dgm:spPr/>
      <dgm:t>
        <a:bodyPr/>
        <a:lstStyle/>
        <a:p>
          <a:r>
            <a:rPr lang="en-US" dirty="0" smtClean="0"/>
            <a:t>II</a:t>
          </a:r>
          <a:r>
            <a:rPr lang="ru-RU" dirty="0" smtClean="0"/>
            <a:t> этап</a:t>
          </a:r>
          <a:endParaRPr lang="ru-RU" dirty="0"/>
        </a:p>
      </dgm:t>
    </dgm:pt>
    <dgm:pt modelId="{C924E829-6716-4457-9247-2DD3BC9D8CDE}" type="sibTrans" cxnId="{A0C415F7-CC4C-4EB0-945A-AFA0ACC83CC4}">
      <dgm:prSet/>
      <dgm:spPr/>
      <dgm:t>
        <a:bodyPr/>
        <a:lstStyle/>
        <a:p>
          <a:endParaRPr lang="ru-RU"/>
        </a:p>
      </dgm:t>
    </dgm:pt>
    <dgm:pt modelId="{FE64AEBC-A758-4EE3-915E-DB53A0A6725C}" type="parTrans" cxnId="{A0C415F7-CC4C-4EB0-945A-AFA0ACC83CC4}">
      <dgm:prSet/>
      <dgm:spPr/>
      <dgm:t>
        <a:bodyPr/>
        <a:lstStyle/>
        <a:p>
          <a:endParaRPr lang="ru-RU"/>
        </a:p>
      </dgm:t>
    </dgm:pt>
    <dgm:pt modelId="{55A8EFCD-FE70-4232-8D19-57D4C7FBD04E}">
      <dgm:prSet phldrT="[Текст]"/>
      <dgm:spPr/>
      <dgm:t>
        <a:bodyPr/>
        <a:lstStyle/>
        <a:p>
          <a:r>
            <a:rPr lang="en-US" dirty="0" smtClean="0"/>
            <a:t>I </a:t>
          </a:r>
          <a:r>
            <a:rPr lang="ru-RU" dirty="0" smtClean="0"/>
            <a:t>этап</a:t>
          </a:r>
          <a:endParaRPr lang="ru-RU" dirty="0"/>
        </a:p>
      </dgm:t>
    </dgm:pt>
    <dgm:pt modelId="{50DD6267-EEB9-4427-9ECB-981ED15F395E}" type="sibTrans" cxnId="{113A9C93-5CB2-4FEF-AFDB-1D9BCCCB3BC2}">
      <dgm:prSet/>
      <dgm:spPr/>
      <dgm:t>
        <a:bodyPr/>
        <a:lstStyle/>
        <a:p>
          <a:endParaRPr lang="ru-RU"/>
        </a:p>
      </dgm:t>
    </dgm:pt>
    <dgm:pt modelId="{0F96DBE7-2EF0-4574-938A-E4E652AE36B1}" type="parTrans" cxnId="{113A9C93-5CB2-4FEF-AFDB-1D9BCCCB3BC2}">
      <dgm:prSet/>
      <dgm:spPr/>
      <dgm:t>
        <a:bodyPr/>
        <a:lstStyle/>
        <a:p>
          <a:endParaRPr lang="ru-RU"/>
        </a:p>
      </dgm:t>
    </dgm:pt>
    <dgm:pt modelId="{2CED3C56-9E0E-469E-A8DD-20F21AC53B00}">
      <dgm:prSet phldrT="[Текст]" custT="1"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/>
            <a:t> Дистанционное заполнение анкеты</a:t>
          </a:r>
          <a:endParaRPr lang="ru-RU" sz="1600" dirty="0"/>
        </a:p>
      </dgm:t>
    </dgm:pt>
    <dgm:pt modelId="{9C461613-CEF1-424B-B1F8-C1AC5EF8A2EC}" type="parTrans" cxnId="{CF50A000-A4E3-4186-96ED-056E69AC2B8D}">
      <dgm:prSet/>
      <dgm:spPr/>
      <dgm:t>
        <a:bodyPr/>
        <a:lstStyle/>
        <a:p>
          <a:endParaRPr lang="ru-RU"/>
        </a:p>
      </dgm:t>
    </dgm:pt>
    <dgm:pt modelId="{B5B7769A-E8C9-4666-813C-A2E66D7FF0B0}" type="sibTrans" cxnId="{CF50A000-A4E3-4186-96ED-056E69AC2B8D}">
      <dgm:prSet/>
      <dgm:spPr/>
      <dgm:t>
        <a:bodyPr/>
        <a:lstStyle/>
        <a:p>
          <a:endParaRPr lang="ru-RU"/>
        </a:p>
      </dgm:t>
    </dgm:pt>
    <dgm:pt modelId="{D05A3032-4881-41AC-B23A-3A702096A1F4}">
      <dgm:prSet phldrT="[Текст]" custT="1"/>
      <dgm:spPr/>
      <dgm:t>
        <a:bodyPr/>
        <a:lstStyle/>
        <a:p>
          <a:pPr rtl="0"/>
          <a:r>
            <a:rPr lang="ru-RU" sz="1600" dirty="0" smtClean="0"/>
            <a:t>Выполнение задания от руководителя подразделения (для кандидатов на вакансию инженер-программист)</a:t>
          </a:r>
          <a:endParaRPr lang="ru-RU" sz="1600" dirty="0"/>
        </a:p>
      </dgm:t>
    </dgm:pt>
    <dgm:pt modelId="{0A15C62C-089F-4B03-BEA3-0E79085FA21D}" type="parTrans" cxnId="{81EE2CB3-053B-4F6D-9FE1-15F14B84FF09}">
      <dgm:prSet/>
      <dgm:spPr/>
      <dgm:t>
        <a:bodyPr/>
        <a:lstStyle/>
        <a:p>
          <a:endParaRPr lang="ru-RU"/>
        </a:p>
      </dgm:t>
    </dgm:pt>
    <dgm:pt modelId="{24F393D0-C250-4E86-8A08-FA297BC8273E}" type="sibTrans" cxnId="{81EE2CB3-053B-4F6D-9FE1-15F14B84FF09}">
      <dgm:prSet/>
      <dgm:spPr/>
      <dgm:t>
        <a:bodyPr/>
        <a:lstStyle/>
        <a:p>
          <a:endParaRPr lang="ru-RU"/>
        </a:p>
      </dgm:t>
    </dgm:pt>
    <dgm:pt modelId="{02599ACF-D2D6-4A28-AC44-87E523FD0BC5}" type="pres">
      <dgm:prSet presAssocID="{FD3786CF-D52B-42A0-BD4A-7F21B463CF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A2CA9F-551A-4A3D-B40A-67A1D2A19F25}" type="pres">
      <dgm:prSet presAssocID="{55A8EFCD-FE70-4232-8D19-57D4C7FBD04E}" presName="parentLin" presStyleCnt="0"/>
      <dgm:spPr/>
    </dgm:pt>
    <dgm:pt modelId="{9DF27B71-4FFF-4F09-B50B-2F6D96833980}" type="pres">
      <dgm:prSet presAssocID="{55A8EFCD-FE70-4232-8D19-57D4C7FBD04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3E1AE66-CCBE-4306-B543-5AB0B7653CA7}" type="pres">
      <dgm:prSet presAssocID="{55A8EFCD-FE70-4232-8D19-57D4C7FBD04E}" presName="parentText" presStyleLbl="node1" presStyleIdx="0" presStyleCnt="3" custLinFactNeighborX="-2181" custLinFactNeighborY="-36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D6DFF-6490-4C1E-87EC-839FDCBB1342}" type="pres">
      <dgm:prSet presAssocID="{55A8EFCD-FE70-4232-8D19-57D4C7FBD04E}" presName="negativeSpace" presStyleCnt="0"/>
      <dgm:spPr/>
    </dgm:pt>
    <dgm:pt modelId="{9FDF2BED-7174-4F21-86DC-0AFED58E6487}" type="pres">
      <dgm:prSet presAssocID="{55A8EFCD-FE70-4232-8D19-57D4C7FBD04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3D257-F797-4904-9FFF-1CD815A28366}" type="pres">
      <dgm:prSet presAssocID="{50DD6267-EEB9-4427-9ECB-981ED15F395E}" presName="spaceBetweenRectangles" presStyleCnt="0"/>
      <dgm:spPr/>
    </dgm:pt>
    <dgm:pt modelId="{21F66EBE-02A9-4995-84CE-63F0CC0DD4CD}" type="pres">
      <dgm:prSet presAssocID="{F222EE39-22CA-43B5-9B0D-6D7D6951B81D}" presName="parentLin" presStyleCnt="0"/>
      <dgm:spPr/>
    </dgm:pt>
    <dgm:pt modelId="{36398D14-8C58-472C-B322-3641A043B379}" type="pres">
      <dgm:prSet presAssocID="{F222EE39-22CA-43B5-9B0D-6D7D6951B8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EF0F415-C690-4527-A5DE-910D0746A81A}" type="pres">
      <dgm:prSet presAssocID="{F222EE39-22CA-43B5-9B0D-6D7D6951B8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99746-3134-48DE-A50F-75FF6C6AF072}" type="pres">
      <dgm:prSet presAssocID="{F222EE39-22CA-43B5-9B0D-6D7D6951B81D}" presName="negativeSpace" presStyleCnt="0"/>
      <dgm:spPr/>
    </dgm:pt>
    <dgm:pt modelId="{930A05C8-7159-4D6A-AE85-87046BF5F2C3}" type="pres">
      <dgm:prSet presAssocID="{F222EE39-22CA-43B5-9B0D-6D7D6951B81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A404-4CF4-4DA1-B590-F292D7677873}" type="pres">
      <dgm:prSet presAssocID="{C924E829-6716-4457-9247-2DD3BC9D8CDE}" presName="spaceBetweenRectangles" presStyleCnt="0"/>
      <dgm:spPr/>
    </dgm:pt>
    <dgm:pt modelId="{F1CDDAEC-EA05-4778-B43C-21973A170FC1}" type="pres">
      <dgm:prSet presAssocID="{C6F79707-1A56-4DFD-AFAF-7083D99C469A}" presName="parentLin" presStyleCnt="0"/>
      <dgm:spPr/>
    </dgm:pt>
    <dgm:pt modelId="{AF8A3D40-41BF-472C-8A85-5F99D5B1CDC7}" type="pres">
      <dgm:prSet presAssocID="{C6F79707-1A56-4DFD-AFAF-7083D99C469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F60103B-7361-4409-A3D3-0B958DEB5D3B}" type="pres">
      <dgm:prSet presAssocID="{C6F79707-1A56-4DFD-AFAF-7083D99C469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6B7CC-3BFB-4DF9-A979-C8B6FF117C65}" type="pres">
      <dgm:prSet presAssocID="{C6F79707-1A56-4DFD-AFAF-7083D99C469A}" presName="negativeSpace" presStyleCnt="0"/>
      <dgm:spPr/>
    </dgm:pt>
    <dgm:pt modelId="{0048439F-D81C-45ED-A6AF-B05927F2E969}" type="pres">
      <dgm:prSet presAssocID="{C6F79707-1A56-4DFD-AFAF-7083D99C469A}" presName="childText" presStyleLbl="conFgAcc1" presStyleIdx="2" presStyleCnt="3" custLinFactNeighborX="327" custLinFactNeighborY="5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7F28B8-4001-43CF-A528-BCED11119043}" type="presOf" srcId="{2CED3C56-9E0E-469E-A8DD-20F21AC53B00}" destId="{930A05C8-7159-4D6A-AE85-87046BF5F2C3}" srcOrd="0" destOrd="0" presId="urn:microsoft.com/office/officeart/2005/8/layout/list1"/>
    <dgm:cxn modelId="{3BB62FE2-5514-4582-BCE3-3AEA79390788}" type="presOf" srcId="{2D492A77-88C9-4492-BC18-619256F0EC8A}" destId="{9FDF2BED-7174-4F21-86DC-0AFED58E6487}" srcOrd="0" destOrd="0" presId="urn:microsoft.com/office/officeart/2005/8/layout/list1"/>
    <dgm:cxn modelId="{BDCCA4A7-D21B-49F0-97DD-3F0C737CEB87}" type="presOf" srcId="{55A8EFCD-FE70-4232-8D19-57D4C7FBD04E}" destId="{9DF27B71-4FFF-4F09-B50B-2F6D96833980}" srcOrd="0" destOrd="0" presId="urn:microsoft.com/office/officeart/2005/8/layout/list1"/>
    <dgm:cxn modelId="{167024BF-4487-466C-BCD3-2D81196A35F3}" srcId="{C6F79707-1A56-4DFD-AFAF-7083D99C469A}" destId="{2D70D5D5-4F8F-460A-BAA0-D5A1C3A59095}" srcOrd="1" destOrd="0" parTransId="{404B8516-75EB-4F6D-8260-F0EF61B55595}" sibTransId="{26FF3197-AD2D-4356-A7DE-27719C8D351D}"/>
    <dgm:cxn modelId="{7F67B976-9A0D-4983-BA7F-AE9D083B22FA}" type="presOf" srcId="{C6F79707-1A56-4DFD-AFAF-7083D99C469A}" destId="{CF60103B-7361-4409-A3D3-0B958DEB5D3B}" srcOrd="1" destOrd="0" presId="urn:microsoft.com/office/officeart/2005/8/layout/list1"/>
    <dgm:cxn modelId="{BE9147B9-17D6-47CA-9BB7-FD59A5A96C88}" srcId="{55A8EFCD-FE70-4232-8D19-57D4C7FBD04E}" destId="{600CB9DB-3DC8-41B8-89B2-6E1FE2D5707F}" srcOrd="1" destOrd="0" parTransId="{AFB5CC32-226C-4D86-88DA-A572A51E2A5B}" sibTransId="{218FF5E7-9083-4B2A-B412-E189F629EF2B}"/>
    <dgm:cxn modelId="{D0453BDF-6DDA-4E1E-B7ED-6FE1C9F2EB26}" type="presOf" srcId="{55A8EFCD-FE70-4232-8D19-57D4C7FBD04E}" destId="{C3E1AE66-CCBE-4306-B543-5AB0B7653CA7}" srcOrd="1" destOrd="0" presId="urn:microsoft.com/office/officeart/2005/8/layout/list1"/>
    <dgm:cxn modelId="{A0C415F7-CC4C-4EB0-945A-AFA0ACC83CC4}" srcId="{FD3786CF-D52B-42A0-BD4A-7F21B463CF52}" destId="{F222EE39-22CA-43B5-9B0D-6D7D6951B81D}" srcOrd="1" destOrd="0" parTransId="{FE64AEBC-A758-4EE3-915E-DB53A0A6725C}" sibTransId="{C924E829-6716-4457-9247-2DD3BC9D8CDE}"/>
    <dgm:cxn modelId="{81EE2CB3-053B-4F6D-9FE1-15F14B84FF09}" srcId="{55A8EFCD-FE70-4232-8D19-57D4C7FBD04E}" destId="{D05A3032-4881-41AC-B23A-3A702096A1F4}" srcOrd="2" destOrd="0" parTransId="{0A15C62C-089F-4B03-BEA3-0E79085FA21D}" sibTransId="{24F393D0-C250-4E86-8A08-FA297BC8273E}"/>
    <dgm:cxn modelId="{E4FE6E08-EE4B-4E30-9FDF-ED006EFF7605}" type="presOf" srcId="{2D70D5D5-4F8F-460A-BAA0-D5A1C3A59095}" destId="{0048439F-D81C-45ED-A6AF-B05927F2E969}" srcOrd="0" destOrd="1" presId="urn:microsoft.com/office/officeart/2005/8/layout/list1"/>
    <dgm:cxn modelId="{DA5FB262-D316-469F-96AC-23B2FC854CCB}" type="presOf" srcId="{C6F79707-1A56-4DFD-AFAF-7083D99C469A}" destId="{AF8A3D40-41BF-472C-8A85-5F99D5B1CDC7}" srcOrd="0" destOrd="0" presId="urn:microsoft.com/office/officeart/2005/8/layout/list1"/>
    <dgm:cxn modelId="{412B9AC4-EB38-4C29-B09B-1A989DF8A6B3}" srcId="{55A8EFCD-FE70-4232-8D19-57D4C7FBD04E}" destId="{2D492A77-88C9-4492-BC18-619256F0EC8A}" srcOrd="0" destOrd="0" parTransId="{55F470DA-F820-4BA1-9E24-8A99E71B656A}" sibTransId="{AB6635D2-DF93-41B7-BEE7-ABF12DD878CC}"/>
    <dgm:cxn modelId="{36F76B3B-D6A4-4B0C-8CB9-52E2726A998C}" type="presOf" srcId="{81F335CA-1CCE-4726-9AEB-7F8F7DCF2A05}" destId="{930A05C8-7159-4D6A-AE85-87046BF5F2C3}" srcOrd="0" destOrd="1" presId="urn:microsoft.com/office/officeart/2005/8/layout/list1"/>
    <dgm:cxn modelId="{C9C0B690-CED5-4CBE-A6D6-5C7191A8674C}" type="presOf" srcId="{26DEE067-00A3-4D7D-BE2A-2211CF2E08DB}" destId="{930A05C8-7159-4D6A-AE85-87046BF5F2C3}" srcOrd="0" destOrd="2" presId="urn:microsoft.com/office/officeart/2005/8/layout/list1"/>
    <dgm:cxn modelId="{9B3B0A32-52EF-4887-B051-A1E6640A56AD}" srcId="{C6F79707-1A56-4DFD-AFAF-7083D99C469A}" destId="{F7ED7775-6CE0-426A-B426-40DF0243B511}" srcOrd="2" destOrd="0" parTransId="{F54E34BA-380E-4A22-810C-18F4928F4A40}" sibTransId="{E919CB0D-25E4-4C70-A929-15B6CA21F7FE}"/>
    <dgm:cxn modelId="{113A9C93-5CB2-4FEF-AFDB-1D9BCCCB3BC2}" srcId="{FD3786CF-D52B-42A0-BD4A-7F21B463CF52}" destId="{55A8EFCD-FE70-4232-8D19-57D4C7FBD04E}" srcOrd="0" destOrd="0" parTransId="{0F96DBE7-2EF0-4574-938A-E4E652AE36B1}" sibTransId="{50DD6267-EEB9-4427-9ECB-981ED15F395E}"/>
    <dgm:cxn modelId="{59D3F953-AD17-4F55-9BF5-E3C8F878BDC0}" srcId="{F222EE39-22CA-43B5-9B0D-6D7D6951B81D}" destId="{81F335CA-1CCE-4726-9AEB-7F8F7DCF2A05}" srcOrd="1" destOrd="0" parTransId="{73CCB78D-C486-408C-B16D-FB39E2FDA6E3}" sibTransId="{76BC6818-F208-4348-9FF1-37665EE71221}"/>
    <dgm:cxn modelId="{CF50A000-A4E3-4186-96ED-056E69AC2B8D}" srcId="{F222EE39-22CA-43B5-9B0D-6D7D6951B81D}" destId="{2CED3C56-9E0E-469E-A8DD-20F21AC53B00}" srcOrd="0" destOrd="0" parTransId="{9C461613-CEF1-424B-B1F8-C1AC5EF8A2EC}" sibTransId="{B5B7769A-E8C9-4666-813C-A2E66D7FF0B0}"/>
    <dgm:cxn modelId="{21487362-67AB-4622-9FF5-6FBFAA31856E}" srcId="{C6F79707-1A56-4DFD-AFAF-7083D99C469A}" destId="{FBDCEBAE-F322-49A0-B2A6-5A3D010CDE7F}" srcOrd="0" destOrd="0" parTransId="{56673B92-D42A-47FE-80E7-721F54184D4E}" sibTransId="{A46BEC6F-177A-4D6A-B834-178B8CD65F60}"/>
    <dgm:cxn modelId="{8C6A9CAB-7185-4CD8-89BA-811FBA642F41}" type="presOf" srcId="{FD3786CF-D52B-42A0-BD4A-7F21B463CF52}" destId="{02599ACF-D2D6-4A28-AC44-87E523FD0BC5}" srcOrd="0" destOrd="0" presId="urn:microsoft.com/office/officeart/2005/8/layout/list1"/>
    <dgm:cxn modelId="{F65A1323-64B0-4D43-ABEB-988951426398}" type="presOf" srcId="{F7ED7775-6CE0-426A-B426-40DF0243B511}" destId="{0048439F-D81C-45ED-A6AF-B05927F2E969}" srcOrd="0" destOrd="2" presId="urn:microsoft.com/office/officeart/2005/8/layout/list1"/>
    <dgm:cxn modelId="{08D2EC6B-8420-4F42-B4DB-1CA91520D9AD}" type="presOf" srcId="{5843FF51-290D-4D91-BF4D-CB870623FF16}" destId="{930A05C8-7159-4D6A-AE85-87046BF5F2C3}" srcOrd="0" destOrd="3" presId="urn:microsoft.com/office/officeart/2005/8/layout/list1"/>
    <dgm:cxn modelId="{BC0BC11B-34EB-49E2-8888-D9CC9F95F2C6}" srcId="{F222EE39-22CA-43B5-9B0D-6D7D6951B81D}" destId="{5843FF51-290D-4D91-BF4D-CB870623FF16}" srcOrd="3" destOrd="0" parTransId="{B9A5D2E8-0772-480B-B89E-83551F55DD30}" sibTransId="{02526780-79BA-4B95-95ED-882C1B415269}"/>
    <dgm:cxn modelId="{D393367D-A5AD-4D18-86BD-5A19BF6E4393}" type="presOf" srcId="{FBDCEBAE-F322-49A0-B2A6-5A3D010CDE7F}" destId="{0048439F-D81C-45ED-A6AF-B05927F2E969}" srcOrd="0" destOrd="0" presId="urn:microsoft.com/office/officeart/2005/8/layout/list1"/>
    <dgm:cxn modelId="{14D561B6-3B4D-44AD-A390-EB9FCBEE6A21}" type="presOf" srcId="{F222EE39-22CA-43B5-9B0D-6D7D6951B81D}" destId="{EEF0F415-C690-4527-A5DE-910D0746A81A}" srcOrd="1" destOrd="0" presId="urn:microsoft.com/office/officeart/2005/8/layout/list1"/>
    <dgm:cxn modelId="{8F454993-32AA-4D6F-9758-641A0F085EAB}" srcId="{FD3786CF-D52B-42A0-BD4A-7F21B463CF52}" destId="{C6F79707-1A56-4DFD-AFAF-7083D99C469A}" srcOrd="2" destOrd="0" parTransId="{41696A25-C903-48D9-A0A4-7A2A8521DA4A}" sibTransId="{C20B6E0B-7CEB-4171-8761-3334C907777E}"/>
    <dgm:cxn modelId="{337E579E-77E3-4C9B-8D5A-C5196F6D95D9}" type="presOf" srcId="{F222EE39-22CA-43B5-9B0D-6D7D6951B81D}" destId="{36398D14-8C58-472C-B322-3641A043B379}" srcOrd="0" destOrd="0" presId="urn:microsoft.com/office/officeart/2005/8/layout/list1"/>
    <dgm:cxn modelId="{D4FC56A6-D638-41B9-A201-48D869F5B6BF}" type="presOf" srcId="{600CB9DB-3DC8-41B8-89B2-6E1FE2D5707F}" destId="{9FDF2BED-7174-4F21-86DC-0AFED58E6487}" srcOrd="0" destOrd="1" presId="urn:microsoft.com/office/officeart/2005/8/layout/list1"/>
    <dgm:cxn modelId="{CDD22811-645C-4D87-879E-5C6A0DFAC4DF}" srcId="{F222EE39-22CA-43B5-9B0D-6D7D6951B81D}" destId="{26DEE067-00A3-4D7D-BE2A-2211CF2E08DB}" srcOrd="2" destOrd="0" parTransId="{EBB50D1A-4F57-4CB5-AC2C-5D4CEB1C7970}" sibTransId="{168C64DC-48BB-4B1A-969C-C6CC5403C246}"/>
    <dgm:cxn modelId="{BE9F5CF8-CE88-4107-B87F-923D7EC5B42A}" type="presOf" srcId="{D05A3032-4881-41AC-B23A-3A702096A1F4}" destId="{9FDF2BED-7174-4F21-86DC-0AFED58E6487}" srcOrd="0" destOrd="2" presId="urn:microsoft.com/office/officeart/2005/8/layout/list1"/>
    <dgm:cxn modelId="{A84F99F3-2F83-4083-B3A7-72473ECAF2C9}" type="presParOf" srcId="{02599ACF-D2D6-4A28-AC44-87E523FD0BC5}" destId="{8EA2CA9F-551A-4A3D-B40A-67A1D2A19F25}" srcOrd="0" destOrd="0" presId="urn:microsoft.com/office/officeart/2005/8/layout/list1"/>
    <dgm:cxn modelId="{CF9560A5-5037-4914-8460-84F72C2EE0F4}" type="presParOf" srcId="{8EA2CA9F-551A-4A3D-B40A-67A1D2A19F25}" destId="{9DF27B71-4FFF-4F09-B50B-2F6D96833980}" srcOrd="0" destOrd="0" presId="urn:microsoft.com/office/officeart/2005/8/layout/list1"/>
    <dgm:cxn modelId="{53287353-EAF0-4AA3-9FF1-FA94C7F2AF30}" type="presParOf" srcId="{8EA2CA9F-551A-4A3D-B40A-67A1D2A19F25}" destId="{C3E1AE66-CCBE-4306-B543-5AB0B7653CA7}" srcOrd="1" destOrd="0" presId="urn:microsoft.com/office/officeart/2005/8/layout/list1"/>
    <dgm:cxn modelId="{175F48D6-61E7-4590-9E59-03178BFFA18C}" type="presParOf" srcId="{02599ACF-D2D6-4A28-AC44-87E523FD0BC5}" destId="{3D8D6DFF-6490-4C1E-87EC-839FDCBB1342}" srcOrd="1" destOrd="0" presId="urn:microsoft.com/office/officeart/2005/8/layout/list1"/>
    <dgm:cxn modelId="{DC3AA870-2607-43DF-AA20-077BBE7EAA26}" type="presParOf" srcId="{02599ACF-D2D6-4A28-AC44-87E523FD0BC5}" destId="{9FDF2BED-7174-4F21-86DC-0AFED58E6487}" srcOrd="2" destOrd="0" presId="urn:microsoft.com/office/officeart/2005/8/layout/list1"/>
    <dgm:cxn modelId="{A52B1E84-B1D0-4562-9642-FC0E1CFF0F19}" type="presParOf" srcId="{02599ACF-D2D6-4A28-AC44-87E523FD0BC5}" destId="{D0E3D257-F797-4904-9FFF-1CD815A28366}" srcOrd="3" destOrd="0" presId="urn:microsoft.com/office/officeart/2005/8/layout/list1"/>
    <dgm:cxn modelId="{C740B60A-70F3-4C39-A161-B581536BF649}" type="presParOf" srcId="{02599ACF-D2D6-4A28-AC44-87E523FD0BC5}" destId="{21F66EBE-02A9-4995-84CE-63F0CC0DD4CD}" srcOrd="4" destOrd="0" presId="urn:microsoft.com/office/officeart/2005/8/layout/list1"/>
    <dgm:cxn modelId="{9D0B3FDF-CDBD-4913-9759-2378B76AC163}" type="presParOf" srcId="{21F66EBE-02A9-4995-84CE-63F0CC0DD4CD}" destId="{36398D14-8C58-472C-B322-3641A043B379}" srcOrd="0" destOrd="0" presId="urn:microsoft.com/office/officeart/2005/8/layout/list1"/>
    <dgm:cxn modelId="{5558678E-64CF-406B-ADB3-21868923B54A}" type="presParOf" srcId="{21F66EBE-02A9-4995-84CE-63F0CC0DD4CD}" destId="{EEF0F415-C690-4527-A5DE-910D0746A81A}" srcOrd="1" destOrd="0" presId="urn:microsoft.com/office/officeart/2005/8/layout/list1"/>
    <dgm:cxn modelId="{58C3D675-4BBB-44C9-9C7F-3DC59D6A99B5}" type="presParOf" srcId="{02599ACF-D2D6-4A28-AC44-87E523FD0BC5}" destId="{FCA99746-3134-48DE-A50F-75FF6C6AF072}" srcOrd="5" destOrd="0" presId="urn:microsoft.com/office/officeart/2005/8/layout/list1"/>
    <dgm:cxn modelId="{8AD0327B-E93A-423B-A296-10095CC36F32}" type="presParOf" srcId="{02599ACF-D2D6-4A28-AC44-87E523FD0BC5}" destId="{930A05C8-7159-4D6A-AE85-87046BF5F2C3}" srcOrd="6" destOrd="0" presId="urn:microsoft.com/office/officeart/2005/8/layout/list1"/>
    <dgm:cxn modelId="{B20196F7-DF85-4626-A846-B3D443279000}" type="presParOf" srcId="{02599ACF-D2D6-4A28-AC44-87E523FD0BC5}" destId="{5FB8A404-4CF4-4DA1-B590-F292D7677873}" srcOrd="7" destOrd="0" presId="urn:microsoft.com/office/officeart/2005/8/layout/list1"/>
    <dgm:cxn modelId="{41CFFA46-8C2E-496A-8656-C5455CDBF689}" type="presParOf" srcId="{02599ACF-D2D6-4A28-AC44-87E523FD0BC5}" destId="{F1CDDAEC-EA05-4778-B43C-21973A170FC1}" srcOrd="8" destOrd="0" presId="urn:microsoft.com/office/officeart/2005/8/layout/list1"/>
    <dgm:cxn modelId="{CB2C7367-53B5-4900-837F-6C7C6F2B199B}" type="presParOf" srcId="{F1CDDAEC-EA05-4778-B43C-21973A170FC1}" destId="{AF8A3D40-41BF-472C-8A85-5F99D5B1CDC7}" srcOrd="0" destOrd="0" presId="urn:microsoft.com/office/officeart/2005/8/layout/list1"/>
    <dgm:cxn modelId="{DADCD231-15FB-450C-8E6B-6C5C340BA973}" type="presParOf" srcId="{F1CDDAEC-EA05-4778-B43C-21973A170FC1}" destId="{CF60103B-7361-4409-A3D3-0B958DEB5D3B}" srcOrd="1" destOrd="0" presId="urn:microsoft.com/office/officeart/2005/8/layout/list1"/>
    <dgm:cxn modelId="{B0382E90-7A3B-434A-BFB6-911B04D58ED7}" type="presParOf" srcId="{02599ACF-D2D6-4A28-AC44-87E523FD0BC5}" destId="{D0A6B7CC-3BFB-4DF9-A979-C8B6FF117C65}" srcOrd="9" destOrd="0" presId="urn:microsoft.com/office/officeart/2005/8/layout/list1"/>
    <dgm:cxn modelId="{68A926A5-46B0-43A5-AF83-114769130B93}" type="presParOf" srcId="{02599ACF-D2D6-4A28-AC44-87E523FD0BC5}" destId="{0048439F-D81C-45ED-A6AF-B05927F2E96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F2BED-7174-4F21-86DC-0AFED58E6487}">
      <dsp:nvSpPr>
        <dsp:cNvPr id="0" name=""/>
        <dsp:cNvSpPr/>
      </dsp:nvSpPr>
      <dsp:spPr>
        <a:xfrm>
          <a:off x="0" y="192419"/>
          <a:ext cx="8385048" cy="1597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773" tIns="270764" rIns="65077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>
              <a:solidFill>
                <a:schemeClr val="tx1"/>
              </a:solidFill>
            </a:rPr>
            <a:t>Регистрация и подача резюме на едином отраслевом карьерном портале </a:t>
          </a:r>
          <a:r>
            <a:rPr lang="en-US" sz="1600" b="0" i="0" kern="1200" dirty="0" smtClean="0">
              <a:solidFill>
                <a:schemeClr val="tx1"/>
              </a:solidFill>
            </a:rPr>
            <a:t>Rosatom-career.ru</a:t>
          </a:r>
          <a:r>
            <a:rPr lang="ru-RU" sz="1600" b="0" i="0" kern="1200" dirty="0" smtClean="0">
              <a:solidFill>
                <a:schemeClr val="tx1"/>
              </a:solidFill>
            </a:rPr>
            <a:t> на вакансии ФГУП «Комбинат «Электрохимприбор»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Собеседование с руководителем подразделении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Выполнение задания от руководителя подразделения (для кандидатов на вакансию инженер-программист)</a:t>
          </a:r>
          <a:endParaRPr lang="ru-RU" sz="1600" kern="1200" dirty="0"/>
        </a:p>
      </dsp:txBody>
      <dsp:txXfrm>
        <a:off x="0" y="192419"/>
        <a:ext cx="8385048" cy="1597050"/>
      </dsp:txXfrm>
    </dsp:sp>
    <dsp:sp modelId="{C3E1AE66-CCBE-4306-B543-5AB0B7653CA7}">
      <dsp:nvSpPr>
        <dsp:cNvPr id="0" name=""/>
        <dsp:cNvSpPr/>
      </dsp:nvSpPr>
      <dsp:spPr>
        <a:xfrm>
          <a:off x="410108" y="0"/>
          <a:ext cx="586953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854" tIns="0" rIns="221854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 </a:t>
          </a:r>
          <a:r>
            <a:rPr lang="ru-RU" sz="1300" kern="1200" dirty="0" smtClean="0"/>
            <a:t>этап</a:t>
          </a:r>
          <a:endParaRPr lang="ru-RU" sz="1300" kern="1200" dirty="0"/>
        </a:p>
      </dsp:txBody>
      <dsp:txXfrm>
        <a:off x="428842" y="18734"/>
        <a:ext cx="5832065" cy="346292"/>
      </dsp:txXfrm>
    </dsp:sp>
    <dsp:sp modelId="{930A05C8-7159-4D6A-AE85-87046BF5F2C3}">
      <dsp:nvSpPr>
        <dsp:cNvPr id="0" name=""/>
        <dsp:cNvSpPr/>
      </dsp:nvSpPr>
      <dsp:spPr>
        <a:xfrm>
          <a:off x="0" y="2051550"/>
          <a:ext cx="8385048" cy="188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773" tIns="270764" rIns="650773" bIns="113792" numCol="1" spcCol="1270" anchor="t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 smtClean="0"/>
            <a:t> Дистанционное заполнение анкеты</a:t>
          </a:r>
          <a:endParaRPr lang="ru-RU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/>
            <a:t> Прохождение медицинского осмотра для работы со сведениями, составляющими государственную тайну, по месту жительства</a:t>
          </a:r>
          <a:endParaRPr lang="ru-RU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/>
            <a:t> Направление почтой оригиналов анкеты, результатов</a:t>
          </a:r>
          <a:r>
            <a:rPr lang="ru-RU" sz="1600" kern="1200" baseline="0" dirty="0" smtClean="0"/>
            <a:t> медицинского осмотра</a:t>
          </a:r>
          <a:endParaRPr lang="ru-RU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/>
            <a:t> Проверочные мероприятия по присвоению допуска к сведениям,</a:t>
          </a:r>
          <a:r>
            <a:rPr lang="ru-RU" sz="1600" kern="1200" baseline="0" dirty="0" smtClean="0"/>
            <a:t> составляющим государственную тайну</a:t>
          </a:r>
          <a:endParaRPr lang="ru-RU" sz="1600" kern="1200" dirty="0" smtClean="0"/>
        </a:p>
      </dsp:txBody>
      <dsp:txXfrm>
        <a:off x="0" y="2051550"/>
        <a:ext cx="8385048" cy="1883700"/>
      </dsp:txXfrm>
    </dsp:sp>
    <dsp:sp modelId="{EEF0F415-C690-4527-A5DE-910D0746A81A}">
      <dsp:nvSpPr>
        <dsp:cNvPr id="0" name=""/>
        <dsp:cNvSpPr/>
      </dsp:nvSpPr>
      <dsp:spPr>
        <a:xfrm>
          <a:off x="419252" y="1859669"/>
          <a:ext cx="586953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854" tIns="0" rIns="221854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II</a:t>
          </a:r>
          <a:r>
            <a:rPr lang="ru-RU" sz="1300" kern="1200" dirty="0" smtClean="0"/>
            <a:t> этап</a:t>
          </a:r>
          <a:endParaRPr lang="ru-RU" sz="1300" kern="1200" dirty="0"/>
        </a:p>
      </dsp:txBody>
      <dsp:txXfrm>
        <a:off x="437986" y="1878403"/>
        <a:ext cx="5832065" cy="346292"/>
      </dsp:txXfrm>
    </dsp:sp>
    <dsp:sp modelId="{0048439F-D81C-45ED-A6AF-B05927F2E969}">
      <dsp:nvSpPr>
        <dsp:cNvPr id="0" name=""/>
        <dsp:cNvSpPr/>
      </dsp:nvSpPr>
      <dsp:spPr>
        <a:xfrm>
          <a:off x="0" y="4197869"/>
          <a:ext cx="8385048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773" tIns="270764" rIns="650773" bIns="113792" numCol="1" spcCol="1270" anchor="t" anchorCtr="0">
          <a:noAutofit/>
        </a:bodyPr>
        <a:lstStyle/>
        <a:p>
          <a:pPr marL="0" lvl="1" indent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 smtClean="0"/>
            <a:t> Приезд в город Лесной для прохождения основного медицинского осмотра</a:t>
          </a:r>
          <a:endParaRPr lang="ru-RU" sz="10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/>
            <a:t> Заключение трудового договора</a:t>
          </a:r>
          <a:endParaRPr lang="ru-RU" sz="1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/>
            <a:t> Выход на работу</a:t>
          </a:r>
        </a:p>
      </dsp:txBody>
      <dsp:txXfrm>
        <a:off x="0" y="4197869"/>
        <a:ext cx="8385048" cy="1105650"/>
      </dsp:txXfrm>
    </dsp:sp>
    <dsp:sp modelId="{CF60103B-7361-4409-A3D3-0B958DEB5D3B}">
      <dsp:nvSpPr>
        <dsp:cNvPr id="0" name=""/>
        <dsp:cNvSpPr/>
      </dsp:nvSpPr>
      <dsp:spPr>
        <a:xfrm>
          <a:off x="419252" y="4005450"/>
          <a:ext cx="586953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854" tIns="0" rIns="221854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III</a:t>
          </a:r>
          <a:r>
            <a:rPr lang="ru-RU" sz="1300" kern="1200" dirty="0" smtClean="0"/>
            <a:t> этап</a:t>
          </a:r>
          <a:endParaRPr lang="ru-RU" sz="1300" kern="1200" dirty="0"/>
        </a:p>
      </dsp:txBody>
      <dsp:txXfrm>
        <a:off x="437986" y="4024184"/>
        <a:ext cx="5832065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о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48" tIns="41724" rIns="83448" bIns="41724"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B1E8-B9FF-465B-9A19-13ACC6C1A75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3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Основная информация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2"/>
            <a:ext cx="5567363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 smtClean="0"/>
              <a:t>Перебивочный</a:t>
            </a:r>
            <a:r>
              <a:rPr lang="ru-RU" dirty="0" smtClean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823546"/>
            <a:ext cx="5567363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7413" y="1981199"/>
            <a:ext cx="3908425" cy="36417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981199"/>
            <a:ext cx="3903662" cy="36417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2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47D6-D64B-4BB7-8225-E81C18423F6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787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62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8" y="454025"/>
            <a:ext cx="2217348" cy="10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125" y="408156"/>
            <a:ext cx="1148033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125" y="408156"/>
            <a:ext cx="1148033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125" y="408156"/>
            <a:ext cx="1148033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125" y="408156"/>
            <a:ext cx="1148033" cy="5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13" r:id="rId2"/>
    <p:sldLayoutId id="214748371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313" cy="4617132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61B75CD2-A1FD-BA44-B7BB-0FFB937BABD9}"/>
              </a:ext>
            </a:extLst>
          </p:cNvPr>
          <p:cNvSpPr txBox="1"/>
          <p:nvPr/>
        </p:nvSpPr>
        <p:spPr>
          <a:xfrm>
            <a:off x="473039" y="3795397"/>
            <a:ext cx="4788532" cy="503467"/>
          </a:xfrm>
          <a:prstGeom prst="rect">
            <a:avLst/>
          </a:prstGeom>
          <a:noFill/>
        </p:spPr>
        <p:txBody>
          <a:bodyPr wrap="square" lIns="0" tIns="14400" rIns="90000" bIns="43200" rtlCol="0"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ФГУП «Комбинат</a:t>
            </a:r>
            <a:endParaRPr lang="ru-RU" sz="24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7D68B78-9E1F-B54E-9DC0-BF348D99EA1F}"/>
              </a:ext>
            </a:extLst>
          </p:cNvPr>
          <p:cNvCxnSpPr/>
          <p:nvPr/>
        </p:nvCxnSpPr>
        <p:spPr>
          <a:xfrm>
            <a:off x="71500" y="4298864"/>
            <a:ext cx="4464000" cy="0"/>
          </a:xfrm>
          <a:prstGeom prst="line">
            <a:avLst/>
          </a:prstGeom>
          <a:ln w="38100">
            <a:solidFill>
              <a:srgbClr val="8E81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">
            <a:extLst>
              <a:ext uri="{FF2B5EF4-FFF2-40B4-BE49-F238E27FC236}">
                <a16:creationId xmlns:a16="http://schemas.microsoft.com/office/drawing/2014/main" id="{61B75CD2-A1FD-BA44-B7BB-0FFB937BABD9}"/>
              </a:ext>
            </a:extLst>
          </p:cNvPr>
          <p:cNvSpPr txBox="1"/>
          <p:nvPr/>
        </p:nvSpPr>
        <p:spPr>
          <a:xfrm>
            <a:off x="290669" y="4400525"/>
            <a:ext cx="5908263" cy="803612"/>
          </a:xfrm>
          <a:prstGeom prst="rect">
            <a:avLst/>
          </a:prstGeom>
          <a:noFill/>
        </p:spPr>
        <p:txBody>
          <a:bodyPr wrap="square" lIns="0" tIns="14400" rIns="90000" bIns="43200" rtlCol="0"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Электрохимприбор»</a:t>
            </a:r>
            <a:endParaRPr lang="ru-RU" sz="24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00" y="5056800"/>
            <a:ext cx="1933576" cy="1081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20921" r="29555" b="4"/>
          <a:stretch/>
        </p:blipFill>
        <p:spPr>
          <a:xfrm>
            <a:off x="2673092" y="0"/>
            <a:ext cx="6480721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54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35" y="1267587"/>
            <a:ext cx="586740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731" y="50573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Молодежная общественная организация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731" y="1380744"/>
            <a:ext cx="24323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</a:rPr>
              <a:t>Молодежная общественная организация </a:t>
            </a:r>
            <a:r>
              <a:rPr lang="ru-RU" dirty="0" smtClean="0"/>
              <a:t>– </a:t>
            </a:r>
          </a:p>
          <a:p>
            <a:r>
              <a:rPr lang="ru-RU" dirty="0" smtClean="0"/>
              <a:t>Объединение на основе общих интересов работников ФГУП «Комбинат «Электрохимприбор» в возрасте до 35 лет включительно.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73936" y="4595584"/>
            <a:ext cx="6190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</a:rPr>
              <a:t>Основные направления деятельности МОО</a:t>
            </a:r>
            <a:endParaRPr lang="ru-RU" sz="2000" b="1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5883" y="4995694"/>
            <a:ext cx="5458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Культурно-массовое и спортивное направление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Волонтерское движение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Совет молодых специалистов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Организация семинаров, встречи с руководством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Организация участия в конкурсах профессионального мастерства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8923AF-EAB7-4E97-9B25-9C7AE8DC9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720" y="5076282"/>
            <a:ext cx="628424" cy="91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бор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55266EB-A58B-4789-9D91-233C332CB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7" y="5225821"/>
            <a:ext cx="628477" cy="83037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DB07A4D-8D50-4250-A152-9821101D4A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936" y="4074699"/>
            <a:ext cx="1095947" cy="6284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A2BE-BF45-4D86-8B08-1AFCD02CC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483" y="3814757"/>
            <a:ext cx="1035989" cy="62766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C6E7935-CCEB-49EA-97D7-07CBEB262E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13" y="1107378"/>
            <a:ext cx="718043" cy="6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13259"/>
          <a:stretch/>
        </p:blipFill>
        <p:spPr>
          <a:xfrm>
            <a:off x="0" y="0"/>
            <a:ext cx="913467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20627" y="412745"/>
            <a:ext cx="5567363" cy="5762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трудоустройства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3177459" y="1074835"/>
            <a:ext cx="2926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chemeClr val="bg1"/>
                </a:solidFill>
              </a:rPr>
              <a:t>Г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ражданство </a:t>
            </a:r>
            <a:r>
              <a:rPr lang="ru-RU" altLang="ru-RU" sz="1800" b="1" dirty="0">
                <a:solidFill>
                  <a:schemeClr val="bg1"/>
                </a:solidFill>
              </a:rPr>
              <a:t>РФ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196923" y="2207076"/>
            <a:ext cx="6740814" cy="86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algn="ctr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chemeClr val="bg1"/>
                </a:solidFill>
              </a:rPr>
              <a:t>О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формление допуска к сведениям, составляющим государственную тайну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3594" y="1651713"/>
            <a:ext cx="418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балл не ниже 4,00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78410" y="3239113"/>
            <a:ext cx="5577840" cy="169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algn="ctr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 smtClean="0">
                <a:solidFill>
                  <a:schemeClr val="bg1"/>
                </a:solidFill>
              </a:rPr>
              <a:t>Успешное выполнение задания для оценки Ваших способностей (</a:t>
            </a:r>
            <a:r>
              <a:rPr lang="ru-RU" sz="1800" b="1" dirty="0">
                <a:solidFill>
                  <a:schemeClr val="bg1"/>
                </a:solidFill>
              </a:rPr>
              <a:t>для кандидатов на вакансию инженер-программист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)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5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576072" y="475488"/>
            <a:ext cx="5421059" cy="5120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58535204"/>
              </p:ext>
            </p:extLst>
          </p:nvPr>
        </p:nvGraphicFramePr>
        <p:xfrm>
          <a:off x="219456" y="1060704"/>
          <a:ext cx="8385048" cy="530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06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94" y="1292625"/>
            <a:ext cx="33512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4635754" y="4285787"/>
            <a:ext cx="44354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12F6D"/>
                </a:solidFill>
              </a:rPr>
              <a:t>Для прохождения практики: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12F6D"/>
                </a:solidFill>
              </a:rPr>
              <a:t>8 </a:t>
            </a:r>
            <a:r>
              <a:rPr lang="en-US" altLang="ru-RU" sz="1800" b="1" dirty="0">
                <a:solidFill>
                  <a:srgbClr val="112F6D"/>
                </a:solidFill>
              </a:rPr>
              <a:t>(</a:t>
            </a:r>
            <a:r>
              <a:rPr lang="ru-RU" altLang="ru-RU" sz="1800" b="1" dirty="0">
                <a:solidFill>
                  <a:srgbClr val="112F6D"/>
                </a:solidFill>
              </a:rPr>
              <a:t>34342</a:t>
            </a:r>
            <a:r>
              <a:rPr lang="en-US" altLang="ru-RU" sz="1800" b="1" dirty="0">
                <a:solidFill>
                  <a:srgbClr val="112F6D"/>
                </a:solidFill>
              </a:rPr>
              <a:t>)</a:t>
            </a:r>
            <a:r>
              <a:rPr lang="ru-RU" altLang="ru-RU" sz="1800" b="1" dirty="0">
                <a:solidFill>
                  <a:srgbClr val="112F6D"/>
                </a:solidFill>
              </a:rPr>
              <a:t> 9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>
                <a:solidFill>
                  <a:srgbClr val="112F6D"/>
                </a:solidFill>
              </a:rPr>
              <a:t>53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 smtClean="0">
                <a:solidFill>
                  <a:srgbClr val="112F6D"/>
                </a:solidFill>
              </a:rPr>
              <a:t>47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solidFill>
                  <a:srgbClr val="112F6D"/>
                </a:solidFill>
              </a:rPr>
              <a:t>Михайдарова</a:t>
            </a:r>
            <a:r>
              <a:rPr lang="ru-RU" altLang="ru-RU" sz="1800" b="1" dirty="0" smtClean="0">
                <a:solidFill>
                  <a:srgbClr val="112F6D"/>
                </a:solidFill>
              </a:rPr>
              <a:t> Анна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112F6D"/>
                </a:solidFill>
              </a:rPr>
              <a:t>personaledu@ehp-atom.ru</a:t>
            </a:r>
            <a:endParaRPr lang="ru-RU" altLang="ru-RU" sz="1800" b="1" dirty="0">
              <a:solidFill>
                <a:srgbClr val="112F6D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112F6D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71209" y="1193163"/>
            <a:ext cx="5916168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12F6D"/>
                </a:solidFill>
              </a:rPr>
              <a:t>Для трудоустройства: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112F6D"/>
                </a:solidFill>
              </a:rPr>
              <a:t>8 </a:t>
            </a:r>
            <a:r>
              <a:rPr lang="en-US" altLang="ru-RU" sz="1800" b="1" dirty="0">
                <a:solidFill>
                  <a:srgbClr val="112F6D"/>
                </a:solidFill>
              </a:rPr>
              <a:t>(</a:t>
            </a:r>
            <a:r>
              <a:rPr lang="ru-RU" altLang="ru-RU" sz="1800" b="1" dirty="0">
                <a:solidFill>
                  <a:srgbClr val="112F6D"/>
                </a:solidFill>
              </a:rPr>
              <a:t>34342</a:t>
            </a:r>
            <a:r>
              <a:rPr lang="en-US" altLang="ru-RU" sz="1800" b="1" dirty="0">
                <a:solidFill>
                  <a:srgbClr val="112F6D"/>
                </a:solidFill>
              </a:rPr>
              <a:t>)</a:t>
            </a:r>
            <a:r>
              <a:rPr lang="ru-RU" altLang="ru-RU" sz="1800" b="1" dirty="0">
                <a:solidFill>
                  <a:srgbClr val="112F6D"/>
                </a:solidFill>
              </a:rPr>
              <a:t> 9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>
                <a:solidFill>
                  <a:srgbClr val="112F6D"/>
                </a:solidFill>
              </a:rPr>
              <a:t>53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 smtClean="0">
                <a:solidFill>
                  <a:srgbClr val="112F6D"/>
                </a:solidFill>
              </a:rPr>
              <a:t>57 Рогачева Наталья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112F6D"/>
                </a:solidFill>
              </a:rPr>
              <a:t>8 </a:t>
            </a:r>
            <a:r>
              <a:rPr lang="en-US" altLang="ru-RU" sz="1800" b="1" dirty="0">
                <a:solidFill>
                  <a:srgbClr val="112F6D"/>
                </a:solidFill>
              </a:rPr>
              <a:t>(</a:t>
            </a:r>
            <a:r>
              <a:rPr lang="ru-RU" altLang="ru-RU" sz="1800" b="1" dirty="0">
                <a:solidFill>
                  <a:srgbClr val="112F6D"/>
                </a:solidFill>
              </a:rPr>
              <a:t>34342</a:t>
            </a:r>
            <a:r>
              <a:rPr lang="en-US" altLang="ru-RU" sz="1800" b="1" dirty="0">
                <a:solidFill>
                  <a:srgbClr val="112F6D"/>
                </a:solidFill>
              </a:rPr>
              <a:t>)</a:t>
            </a:r>
            <a:r>
              <a:rPr lang="ru-RU" altLang="ru-RU" sz="1800" b="1" dirty="0">
                <a:solidFill>
                  <a:srgbClr val="112F6D"/>
                </a:solidFill>
              </a:rPr>
              <a:t> 9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>
                <a:solidFill>
                  <a:srgbClr val="112F6D"/>
                </a:solidFill>
              </a:rPr>
              <a:t>53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 smtClean="0">
                <a:solidFill>
                  <a:srgbClr val="112F6D"/>
                </a:solidFill>
              </a:rPr>
              <a:t>55 Соколова Светлана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112F6D"/>
                </a:solidFill>
              </a:rPr>
              <a:t>8 </a:t>
            </a:r>
            <a:r>
              <a:rPr lang="en-US" altLang="ru-RU" sz="1800" b="1" dirty="0">
                <a:solidFill>
                  <a:srgbClr val="112F6D"/>
                </a:solidFill>
              </a:rPr>
              <a:t>(</a:t>
            </a:r>
            <a:r>
              <a:rPr lang="ru-RU" altLang="ru-RU" sz="1800" b="1" dirty="0">
                <a:solidFill>
                  <a:srgbClr val="112F6D"/>
                </a:solidFill>
              </a:rPr>
              <a:t>34342</a:t>
            </a:r>
            <a:r>
              <a:rPr lang="en-US" altLang="ru-RU" sz="1800" b="1" dirty="0">
                <a:solidFill>
                  <a:srgbClr val="112F6D"/>
                </a:solidFill>
              </a:rPr>
              <a:t>)</a:t>
            </a:r>
            <a:r>
              <a:rPr lang="ru-RU" altLang="ru-RU" sz="1800" b="1" dirty="0">
                <a:solidFill>
                  <a:srgbClr val="112F6D"/>
                </a:solidFill>
              </a:rPr>
              <a:t> 9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>
                <a:solidFill>
                  <a:srgbClr val="112F6D"/>
                </a:solidFill>
              </a:rPr>
              <a:t>58</a:t>
            </a:r>
            <a:r>
              <a:rPr lang="en-US" altLang="ru-RU" sz="1800" b="1" dirty="0">
                <a:solidFill>
                  <a:srgbClr val="112F6D"/>
                </a:solidFill>
              </a:rPr>
              <a:t>-</a:t>
            </a:r>
            <a:r>
              <a:rPr lang="ru-RU" altLang="ru-RU" sz="1800" b="1" dirty="0" smtClean="0">
                <a:solidFill>
                  <a:srgbClr val="112F6D"/>
                </a:solidFill>
              </a:rPr>
              <a:t>56 Волкова Оксана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ru-RU" sz="1800" b="1" dirty="0" smtClean="0">
                <a:solidFill>
                  <a:srgbClr val="112F6D"/>
                </a:solidFill>
              </a:rPr>
              <a:t>personal</a:t>
            </a:r>
            <a:r>
              <a:rPr lang="ru-RU" altLang="ru-RU" sz="1800" b="1" dirty="0">
                <a:solidFill>
                  <a:srgbClr val="112F6D"/>
                </a:solidFill>
              </a:rPr>
              <a:t>56</a:t>
            </a:r>
            <a:r>
              <a:rPr lang="en-US" altLang="ru-RU" sz="1800" b="1" dirty="0">
                <a:solidFill>
                  <a:srgbClr val="112F6D"/>
                </a:solidFill>
              </a:rPr>
              <a:t>@ehp-atom.ru</a:t>
            </a:r>
            <a:endParaRPr lang="ru-RU" altLang="ru-RU" sz="1800" b="1" dirty="0">
              <a:solidFill>
                <a:srgbClr val="112F6D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112F6D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429" y="456941"/>
            <a:ext cx="234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24" y="3852989"/>
            <a:ext cx="3865761" cy="2188052"/>
          </a:xfrm>
          <a:prstGeom prst="round2DiagRect">
            <a:avLst>
              <a:gd name="adj1" fmla="val 16667"/>
              <a:gd name="adj2" fmla="val 1750"/>
            </a:avLst>
          </a:prstGeom>
        </p:spPr>
      </p:pic>
    </p:spTree>
    <p:extLst>
      <p:ext uri="{BB962C8B-B14F-4D97-AF65-F5344CB8AC3E}">
        <p14:creationId xmlns:p14="http://schemas.microsoft.com/office/powerpoint/2010/main" val="9877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51878" y="1119555"/>
            <a:ext cx="7933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Федеральное государственное унитарное предприятие «Комбинат «Электрохимприбор» входит в структуру Государственной корпорации по атомной энергии «</a:t>
            </a:r>
            <a:r>
              <a:rPr lang="ru-RU" sz="2400" b="1" dirty="0" err="1" smtClean="0"/>
              <a:t>Росатом</a:t>
            </a:r>
            <a:r>
              <a:rPr lang="ru-RU" sz="2400" b="1" dirty="0" smtClean="0"/>
              <a:t>». Основано в 1947 году.</a:t>
            </a:r>
            <a:endParaRPr lang="ru-RU" sz="2400" dirty="0"/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0"/>
          </p:nvPr>
        </p:nvSpPr>
        <p:spPr>
          <a:xfrm>
            <a:off x="551878" y="443858"/>
            <a:ext cx="5567363" cy="576064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 предприятии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Diamond 16"/>
          <p:cNvSpPr/>
          <p:nvPr/>
        </p:nvSpPr>
        <p:spPr>
          <a:xfrm>
            <a:off x="7033705" y="4307473"/>
            <a:ext cx="1016000" cy="1016000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19" name="Diamond 14"/>
          <p:cNvSpPr/>
          <p:nvPr/>
        </p:nvSpPr>
        <p:spPr>
          <a:xfrm>
            <a:off x="6818599" y="4747993"/>
            <a:ext cx="1446212" cy="1446213"/>
          </a:xfrm>
          <a:prstGeom prst="diamond">
            <a:avLst/>
          </a:prstGeom>
          <a:solidFill>
            <a:srgbClr val="A3C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0" name="Diamond 60"/>
          <p:cNvSpPr/>
          <p:nvPr/>
        </p:nvSpPr>
        <p:spPr>
          <a:xfrm>
            <a:off x="7779830" y="5401260"/>
            <a:ext cx="722312" cy="722313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1" name="Rectangle 16"/>
          <p:cNvSpPr/>
          <p:nvPr/>
        </p:nvSpPr>
        <p:spPr>
          <a:xfrm rot="18900000">
            <a:off x="7844122" y="5125829"/>
            <a:ext cx="650875" cy="649288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112F6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Diamond 16"/>
          <p:cNvSpPr/>
          <p:nvPr/>
        </p:nvSpPr>
        <p:spPr>
          <a:xfrm>
            <a:off x="845500" y="4307472"/>
            <a:ext cx="1016000" cy="1016000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3" name="Diamond 14"/>
          <p:cNvSpPr/>
          <p:nvPr/>
        </p:nvSpPr>
        <p:spPr>
          <a:xfrm>
            <a:off x="637820" y="4773729"/>
            <a:ext cx="1446212" cy="1446213"/>
          </a:xfrm>
          <a:prstGeom prst="diamond">
            <a:avLst/>
          </a:prstGeom>
          <a:solidFill>
            <a:srgbClr val="A3C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4" name="Diamond 60"/>
          <p:cNvSpPr/>
          <p:nvPr/>
        </p:nvSpPr>
        <p:spPr>
          <a:xfrm>
            <a:off x="392366" y="5355361"/>
            <a:ext cx="722312" cy="722313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5" name="Rectangle 16"/>
          <p:cNvSpPr/>
          <p:nvPr/>
        </p:nvSpPr>
        <p:spPr>
          <a:xfrm rot="18900000">
            <a:off x="432240" y="5108029"/>
            <a:ext cx="650875" cy="649288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112F6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677" y="3024187"/>
            <a:ext cx="3961905" cy="28095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5501" y="5970139"/>
            <a:ext cx="72554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 </a:t>
            </a:r>
            <a:r>
              <a:rPr lang="ru-RU" sz="3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место в рейтинге работодателей</a:t>
            </a:r>
            <a:r>
              <a:rPr lang="en-US" sz="3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HH.ru</a:t>
            </a:r>
          </a:p>
        </p:txBody>
      </p:sp>
    </p:spTree>
    <p:extLst>
      <p:ext uri="{BB962C8B-B14F-4D97-AF65-F5344CB8AC3E}">
        <p14:creationId xmlns:p14="http://schemas.microsoft.com/office/powerpoint/2010/main" val="3501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717856">
            <a:off x="2131719" y="4488330"/>
            <a:ext cx="912218" cy="898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717856">
            <a:off x="4690427" y="5771542"/>
            <a:ext cx="917934" cy="892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2717856">
            <a:off x="7267117" y="4483212"/>
            <a:ext cx="902088" cy="90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2717856">
            <a:off x="4685080" y="4488329"/>
            <a:ext cx="912218" cy="898379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717856">
            <a:off x="7253817" y="5768652"/>
            <a:ext cx="912218" cy="898379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717856">
            <a:off x="2131718" y="5768651"/>
            <a:ext cx="912218" cy="898379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ectangle 16"/>
          <p:cNvSpPr/>
          <p:nvPr/>
        </p:nvSpPr>
        <p:spPr>
          <a:xfrm rot="18900000">
            <a:off x="7902676" y="5131942"/>
            <a:ext cx="904233" cy="909442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112F6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27" y="4681930"/>
            <a:ext cx="3714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93" y="4753344"/>
            <a:ext cx="7016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00" y="5949525"/>
            <a:ext cx="4699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64" y="5880899"/>
            <a:ext cx="6699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142" y="5965830"/>
            <a:ext cx="6842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13" y="4539271"/>
            <a:ext cx="563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Текст 2"/>
          <p:cNvSpPr>
            <a:spLocks noGrp="1"/>
          </p:cNvSpPr>
          <p:nvPr>
            <p:ph type="body" sz="quarter" idx="10"/>
          </p:nvPr>
        </p:nvSpPr>
        <p:spPr>
          <a:xfrm>
            <a:off x="444254" y="406211"/>
            <a:ext cx="6305762" cy="576064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 предприятии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Ключевые компетенции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912" y="1170018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152340" y="1153048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51912" y="2178853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052768" y="1160201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51912" y="3214474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Электротехника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152340" y="2178853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152340" y="3187689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52768" y="3187689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052768" y="2184220"/>
            <a:ext cx="2697480" cy="83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-135314" y="1216738"/>
            <a:ext cx="3471933" cy="738664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Производство образцов вооружения, военной и специальной техники </a:t>
            </a:r>
            <a:endParaRPr lang="ru-RU" altLang="ru-RU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2812900" y="1325049"/>
            <a:ext cx="3341012" cy="492443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Электроэнергетическое оборудование</a:t>
            </a:r>
            <a:endParaRPr lang="ru-RU" altLang="ru-RU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6042258" y="1308436"/>
            <a:ext cx="2661177" cy="738664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Геофизическая аппаратура</a:t>
            </a:r>
          </a:p>
          <a:p>
            <a:pPr algn="ctr" defTabSz="914400">
              <a:defRPr/>
            </a:pPr>
            <a:endParaRPr lang="ru-RU" altLang="ru-RU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169438" y="2318762"/>
            <a:ext cx="2901879" cy="492443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Газохимическое оборудование</a:t>
            </a:r>
            <a:endParaRPr lang="ru-RU" altLang="ru-RU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TextBox 2"/>
          <p:cNvSpPr txBox="1">
            <a:spLocks noChangeArrowheads="1"/>
          </p:cNvSpPr>
          <p:nvPr/>
        </p:nvSpPr>
        <p:spPr bwMode="auto">
          <a:xfrm>
            <a:off x="3205488" y="2339971"/>
            <a:ext cx="2591184" cy="492443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Оборудование для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Арктики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90638" y="2293804"/>
            <a:ext cx="2612797" cy="584775"/>
          </a:xfrm>
          <a:prstGeom prst="rect">
            <a:avLst/>
          </a:prstGeom>
          <a:noFill/>
          <a:ln w="19050" cap="sq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Аддитивные технологии</a:t>
            </a: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2745453" y="3372773"/>
            <a:ext cx="3527752" cy="492443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Нефтегазовое и буровое оборудование</a:t>
            </a:r>
            <a:endParaRPr lang="ru-RU" altLang="ru-RU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6552790" y="3484502"/>
            <a:ext cx="1688492" cy="246221"/>
          </a:xfrm>
          <a:prstGeom prst="rect">
            <a:avLst/>
          </a:prstGeom>
          <a:noFill/>
          <a:ln w="19050" cap="sq">
            <a:noFill/>
            <a:miter lim="800000"/>
          </a:ln>
        </p:spPr>
        <p:txBody>
          <a:bodyPr wrap="square" lIns="0" tIns="0" rIns="0" bIns="0" anchor="ctr">
            <a:spAutoFit/>
          </a:bodyPr>
          <a:lstStyle>
            <a:lvl1pPr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Изотопы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87" r="-1" b="-1"/>
          <a:stretch/>
        </p:blipFill>
        <p:spPr>
          <a:xfrm>
            <a:off x="35440" y="4324086"/>
            <a:ext cx="2568696" cy="2542300"/>
          </a:xfrm>
          <a:prstGeom prst="diamond">
            <a:avLst/>
          </a:prstGeom>
        </p:spPr>
      </p:pic>
      <p:pic>
        <p:nvPicPr>
          <p:cNvPr id="36" name="Picture 546" descr="Тополь М_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26087" y="4306954"/>
            <a:ext cx="2583839" cy="2531956"/>
          </a:xfrm>
          <a:prstGeom prst="diamond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52" y="4297301"/>
            <a:ext cx="2575153" cy="2553324"/>
          </a:xfrm>
          <a:prstGeom prst="diamon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24740" y="230137"/>
            <a:ext cx="5567363" cy="5762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предприятии. География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5"/>
          <p:cNvGrpSpPr>
            <a:grpSpLocks/>
          </p:cNvGrpSpPr>
          <p:nvPr/>
        </p:nvGrpSpPr>
        <p:grpSpPr bwMode="auto">
          <a:xfrm>
            <a:off x="544996" y="679834"/>
            <a:ext cx="6408847" cy="3322107"/>
            <a:chOff x="860349" y="1517890"/>
            <a:chExt cx="7658327" cy="4329734"/>
          </a:xfrm>
        </p:grpSpPr>
        <p:pic>
          <p:nvPicPr>
            <p:cNvPr id="6" name="Picture 2" descr="http://zpub.ru/wp-content/uploads/2014/03/map_1000px_russia_with_crimea_and_sevastopol-e13961837257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49" y="1517890"/>
              <a:ext cx="7573879" cy="432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357"/>
            <p:cNvSpPr/>
            <p:nvPr/>
          </p:nvSpPr>
          <p:spPr>
            <a:xfrm>
              <a:off x="3245274" y="3564608"/>
              <a:ext cx="3195598" cy="324683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>
                <a:defRPr sz="3200"/>
              </a:lvl1pPr>
            </a:lstStyle>
            <a:p>
              <a:pPr eaLnBrk="1" hangingPunct="1">
                <a:defRPr sz="1800"/>
              </a:pPr>
              <a:r>
                <a:rPr lang="ru-RU" sz="1400" dirty="0">
                  <a:solidFill>
                    <a:schemeClr val="bg1"/>
                  </a:solidFill>
                </a:rPr>
                <a:t>ФГУП «Комбинат «Электрохимприбор», </a:t>
              </a:r>
            </a:p>
            <a:p>
              <a:pPr eaLnBrk="1" hangingPunct="1">
                <a:defRPr sz="1800"/>
              </a:pPr>
              <a:r>
                <a:rPr lang="ru-RU" sz="1400" dirty="0">
                  <a:solidFill>
                    <a:schemeClr val="bg1"/>
                  </a:solidFill>
                </a:rPr>
                <a:t>г. Лесной Свердловская область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Shape 357"/>
            <p:cNvSpPr/>
            <p:nvPr/>
          </p:nvSpPr>
          <p:spPr>
            <a:xfrm>
              <a:off x="2959188" y="4080495"/>
              <a:ext cx="1492361" cy="190129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>
                <a:defRPr sz="3200"/>
              </a:lvl1pPr>
            </a:lstStyle>
            <a:p>
              <a:pPr eaLnBrk="1" hangingPunct="1">
                <a:defRPr sz="1800"/>
              </a:pPr>
              <a:r>
                <a:rPr lang="ru-RU" sz="1400" dirty="0">
                  <a:solidFill>
                    <a:schemeClr val="bg1"/>
                  </a:solidFill>
                </a:rPr>
                <a:t>г. Екатеринбург</a:t>
              </a:r>
            </a:p>
          </p:txBody>
        </p:sp>
        <p:pic>
          <p:nvPicPr>
            <p:cNvPr id="9" name="pin white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16146" y="3810313"/>
              <a:ext cx="286085" cy="286657"/>
            </a:xfrm>
            <a:prstGeom prst="rect">
              <a:avLst/>
            </a:prstGeom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0" name="pin white.png"/>
            <p:cNvPicPr/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3000914" y="3561481"/>
              <a:ext cx="286491" cy="286491"/>
            </a:xfrm>
            <a:prstGeom prst="rect">
              <a:avLst/>
            </a:prstGeom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94338" y="5623856"/>
              <a:ext cx="824338" cy="22376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19050" tIns="19050" rIns="19050" bIns="19050" spcCol="38100" anchor="ctr">
              <a:spAutoFit/>
            </a:bodyPr>
            <a:lstStyle/>
            <a:p>
              <a:pPr algn="ctr" defTabSz="309563" eaLnBrk="1" latinLnBrk="1">
                <a:defRPr/>
              </a:pPr>
              <a:endParaRPr lang="ru-RU" sz="1200">
                <a:solidFill>
                  <a:srgbClr val="FFFFFF"/>
                </a:solidFill>
                <a:sym typeface="Helvetica Light"/>
              </a:endParaRPr>
            </a:p>
          </p:txBody>
        </p:sp>
      </p:grpSp>
      <p:pic>
        <p:nvPicPr>
          <p:cNvPr id="21" name="Picture 6" descr="http://www.gorodlesnoy.ru.images.1c-bitrix-cdn.ru/upload/iblock/0b4/CRW_8915.JPG?14393612381420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9"/>
          <a:stretch/>
        </p:blipFill>
        <p:spPr bwMode="auto">
          <a:xfrm>
            <a:off x="7268840" y="4538091"/>
            <a:ext cx="1863592" cy="1620000"/>
          </a:xfrm>
          <a:prstGeom prst="hexagon">
            <a:avLst/>
          </a:prstGeom>
          <a:noFill/>
          <a:extLst/>
        </p:spPr>
      </p:pic>
      <p:pic>
        <p:nvPicPr>
          <p:cNvPr id="22" name="Picture 2" descr="C:\Users\п\Desktop\лесной\jHG15BOcASg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5710"/>
          <a:stretch/>
        </p:blipFill>
        <p:spPr bwMode="auto">
          <a:xfrm>
            <a:off x="5777250" y="3741864"/>
            <a:ext cx="1856019" cy="1561593"/>
          </a:xfrm>
          <a:prstGeom prst="hexagon">
            <a:avLst/>
          </a:prstGeom>
          <a:noFill/>
          <a:ln>
            <a:noFill/>
          </a:ln>
          <a:extLst/>
        </p:spPr>
      </p:pic>
      <p:pic>
        <p:nvPicPr>
          <p:cNvPr id="23" name="Picture 8" descr="http://www.gorodlesnoy.ru.images.1c-bitrix-cdn.ru/upload/iblock/527/CRW_8969.JPG?14393612501230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15632"/>
          <a:stretch/>
        </p:blipFill>
        <p:spPr bwMode="auto">
          <a:xfrm>
            <a:off x="7268841" y="2945818"/>
            <a:ext cx="1808776" cy="1540011"/>
          </a:xfrm>
          <a:prstGeom prst="flowChartPreparation">
            <a:avLst/>
          </a:prstGeom>
          <a:noFill/>
          <a:extLst/>
        </p:spPr>
      </p:pic>
      <p:pic>
        <p:nvPicPr>
          <p:cNvPr id="24" name="Picture 2" descr="C:\Users\п\Desktop\лесной\лесной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71" y="4493457"/>
            <a:ext cx="1841513" cy="1620000"/>
          </a:xfrm>
          <a:prstGeom prst="hexagon">
            <a:avLst/>
          </a:prstGeom>
          <a:noFill/>
          <a:ln>
            <a:noFill/>
          </a:ln>
          <a:extLst/>
        </p:spPr>
      </p:pic>
      <p:pic>
        <p:nvPicPr>
          <p:cNvPr id="25" name="Picture 10" descr="http://www.gorodlesnoy.ru.images.1c-bitrix-cdn.ru/upload/iblock/223/IMG_8463.JPG?14393612381278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b="10569"/>
          <a:stretch/>
        </p:blipFill>
        <p:spPr bwMode="auto">
          <a:xfrm>
            <a:off x="2825496" y="5270287"/>
            <a:ext cx="1823398" cy="1587113"/>
          </a:xfrm>
          <a:prstGeom prst="hexagon">
            <a:avLst/>
          </a:prstGeom>
          <a:noFill/>
          <a:extLst/>
        </p:spPr>
      </p:pic>
      <p:pic>
        <p:nvPicPr>
          <p:cNvPr id="26" name="Picture 2" descr="C:\Users\п\Desktop\лесной\x_80b4cf7c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/>
          <a:stretch/>
        </p:blipFill>
        <p:spPr bwMode="auto">
          <a:xfrm>
            <a:off x="5777250" y="5329497"/>
            <a:ext cx="1841513" cy="1531388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46759" y="1247966"/>
            <a:ext cx="9016312" cy="5567695"/>
            <a:chOff x="-1465833" y="1297601"/>
            <a:chExt cx="9016312" cy="5567695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5726688" y="1297601"/>
              <a:ext cx="1823791" cy="1671811"/>
              <a:chOff x="5726688" y="1297601"/>
              <a:chExt cx="1823791" cy="1671811"/>
            </a:xfrm>
          </p:grpSpPr>
          <p:sp>
            <p:nvSpPr>
              <p:cNvPr id="41" name="Шестиугольник 40"/>
              <p:cNvSpPr>
                <a:spLocks noChangeAspect="1"/>
              </p:cNvSpPr>
              <p:nvPr/>
            </p:nvSpPr>
            <p:spPr bwMode="auto">
              <a:xfrm>
                <a:off x="5726688" y="1297601"/>
                <a:ext cx="1823791" cy="1671811"/>
              </a:xfrm>
              <a:prstGeom prst="hexagon">
                <a:avLst/>
              </a:prstGeom>
              <a:gradFill flip="none" rotWithShape="1">
                <a:gsLst>
                  <a:gs pos="0">
                    <a:srgbClr val="0038A8">
                      <a:shade val="30000"/>
                      <a:satMod val="115000"/>
                    </a:srgbClr>
                  </a:gs>
                  <a:gs pos="50000">
                    <a:srgbClr val="0038A8">
                      <a:shade val="67500"/>
                      <a:satMod val="115000"/>
                    </a:srgbClr>
                  </a:gs>
                  <a:gs pos="100000">
                    <a:srgbClr val="0038A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rgbClr val="00863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</a:pPr>
                <a:endPara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953109" y="1546727"/>
                <a:ext cx="1370948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</a:rPr>
                  <a:t>14</a:t>
                </a:r>
              </a:p>
              <a:p>
                <a:pPr algn="ctr"/>
                <a:r>
                  <a:rPr lang="ru-RU" sz="1400" b="1" dirty="0">
                    <a:solidFill>
                      <a:schemeClr val="bg1"/>
                    </a:solidFill>
                  </a:rPr>
                  <a:t>учреждений среднего образования</a:t>
                </a:r>
              </a:p>
              <a:p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Шестиугольник 28"/>
            <p:cNvSpPr>
              <a:spLocks noChangeAspect="1"/>
            </p:cNvSpPr>
            <p:nvPr/>
          </p:nvSpPr>
          <p:spPr bwMode="auto">
            <a:xfrm>
              <a:off x="-57410" y="4427373"/>
              <a:ext cx="1767270" cy="1620000"/>
            </a:xfrm>
            <a:prstGeom prst="hexagon">
              <a:avLst/>
            </a:prstGeom>
            <a:gradFill flip="none" rotWithShape="1">
              <a:gsLst>
                <a:gs pos="0">
                  <a:srgbClr val="0038A8">
                    <a:shade val="30000"/>
                    <a:satMod val="115000"/>
                  </a:srgbClr>
                </a:gs>
                <a:gs pos="50000">
                  <a:srgbClr val="0038A8">
                    <a:shade val="67500"/>
                    <a:satMod val="115000"/>
                  </a:srgbClr>
                </a:gs>
                <a:gs pos="100000">
                  <a:srgbClr val="0038A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0086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978" y="4685643"/>
              <a:ext cx="16131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более 300 объектов торговли и общественного питания</a:t>
              </a:r>
              <a:endParaRPr lang="ru-RU" sz="1400" b="1" dirty="0">
                <a:solidFill>
                  <a:schemeClr val="bg1"/>
                </a:solidFill>
              </a:endParaRPr>
            </a:p>
            <a:p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1428923" y="3924826"/>
              <a:ext cx="16655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24</a:t>
              </a:r>
            </a:p>
            <a:p>
              <a:r>
                <a:rPr lang="ru-RU" sz="1400" dirty="0"/>
                <a:t>детских дошкольных</a:t>
              </a:r>
            </a:p>
            <a:p>
              <a:r>
                <a:rPr lang="ru-RU" sz="1400" dirty="0"/>
                <a:t>учреждений</a:t>
              </a:r>
            </a:p>
          </p:txBody>
        </p:sp>
        <p:sp>
          <p:nvSpPr>
            <p:cNvPr id="37" name="Шестиугольник 36"/>
            <p:cNvSpPr>
              <a:spLocks noChangeAspect="1"/>
            </p:cNvSpPr>
            <p:nvPr/>
          </p:nvSpPr>
          <p:spPr bwMode="auto">
            <a:xfrm>
              <a:off x="-1465833" y="5245296"/>
              <a:ext cx="1767270" cy="1620000"/>
            </a:xfrm>
            <a:prstGeom prst="hexagon">
              <a:avLst/>
            </a:prstGeom>
            <a:gradFill flip="none" rotWithShape="1">
              <a:gsLst>
                <a:gs pos="0">
                  <a:srgbClr val="0038A8">
                    <a:shade val="30000"/>
                    <a:satMod val="115000"/>
                  </a:srgbClr>
                </a:gs>
                <a:gs pos="50000">
                  <a:srgbClr val="0038A8">
                    <a:shade val="67500"/>
                    <a:satMod val="115000"/>
                  </a:srgbClr>
                </a:gs>
                <a:gs pos="100000">
                  <a:srgbClr val="0038A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0086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1298049" y="5607145"/>
              <a:ext cx="149902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14</a:t>
              </a:r>
            </a:p>
            <a:p>
              <a:r>
                <a:rPr lang="ru-RU" sz="1400" dirty="0"/>
                <a:t>учреждений культуры </a:t>
              </a:r>
            </a:p>
          </p:txBody>
        </p:sp>
      </p:grpSp>
      <p:sp>
        <p:nvSpPr>
          <p:cNvPr id="43" name="Шестиугольник 42"/>
          <p:cNvSpPr>
            <a:spLocks noChangeAspect="1"/>
          </p:cNvSpPr>
          <p:nvPr/>
        </p:nvSpPr>
        <p:spPr bwMode="auto">
          <a:xfrm>
            <a:off x="60959" y="3567481"/>
            <a:ext cx="1753070" cy="1606983"/>
          </a:xfrm>
          <a:prstGeom prst="hexagon">
            <a:avLst/>
          </a:prstGeom>
          <a:gradFill flip="none" rotWithShape="1">
            <a:gsLst>
              <a:gs pos="0">
                <a:srgbClr val="0038A8">
                  <a:shade val="30000"/>
                  <a:satMod val="115000"/>
                </a:srgbClr>
              </a:gs>
              <a:gs pos="50000">
                <a:srgbClr val="0038A8">
                  <a:shade val="67500"/>
                  <a:satMod val="115000"/>
                </a:srgbClr>
              </a:gs>
              <a:gs pos="100000">
                <a:srgbClr val="0038A8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rgbClr val="0086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856" y="3827225"/>
            <a:ext cx="1665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24</a:t>
            </a:r>
          </a:p>
          <a:p>
            <a:r>
              <a:rPr lang="ru-RU" sz="1400" dirty="0"/>
              <a:t>детских дошкольных</a:t>
            </a:r>
          </a:p>
          <a:p>
            <a:r>
              <a:rPr lang="ru-RU" sz="1400" dirty="0"/>
              <a:t>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6918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amond 16"/>
          <p:cNvSpPr/>
          <p:nvPr/>
        </p:nvSpPr>
        <p:spPr>
          <a:xfrm>
            <a:off x="5837962" y="5194962"/>
            <a:ext cx="1016000" cy="1016000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477354" y="286077"/>
            <a:ext cx="5812321" cy="5762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ждем выпускников следующих направлений подготовки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8"/>
          <p:cNvSpPr/>
          <p:nvPr/>
        </p:nvSpPr>
        <p:spPr>
          <a:xfrm rot="18900000">
            <a:off x="787736" y="5925619"/>
            <a:ext cx="669925" cy="669925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A3CCE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58"/>
          <p:cNvSpPr/>
          <p:nvPr/>
        </p:nvSpPr>
        <p:spPr>
          <a:xfrm rot="18900000">
            <a:off x="138185" y="3166576"/>
            <a:ext cx="669925" cy="668337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A3CCE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iamond 16"/>
          <p:cNvSpPr/>
          <p:nvPr/>
        </p:nvSpPr>
        <p:spPr>
          <a:xfrm>
            <a:off x="1677268" y="5243013"/>
            <a:ext cx="1014412" cy="1014412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7" name="Diamond 16"/>
          <p:cNvSpPr/>
          <p:nvPr/>
        </p:nvSpPr>
        <p:spPr>
          <a:xfrm>
            <a:off x="8128000" y="4537698"/>
            <a:ext cx="1016000" cy="1014412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8" name="Diamond 15"/>
          <p:cNvSpPr/>
          <p:nvPr/>
        </p:nvSpPr>
        <p:spPr>
          <a:xfrm>
            <a:off x="2184474" y="2635819"/>
            <a:ext cx="1446213" cy="1446213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9" name="Diamond 16"/>
          <p:cNvSpPr/>
          <p:nvPr/>
        </p:nvSpPr>
        <p:spPr>
          <a:xfrm>
            <a:off x="5095875" y="1929308"/>
            <a:ext cx="1016000" cy="1016000"/>
          </a:xfrm>
          <a:prstGeom prst="diamond">
            <a:avLst/>
          </a:prstGeom>
          <a:solidFill>
            <a:srgbClr val="FFC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10" name="Diamond 14"/>
          <p:cNvSpPr/>
          <p:nvPr/>
        </p:nvSpPr>
        <p:spPr>
          <a:xfrm>
            <a:off x="4845050" y="3676054"/>
            <a:ext cx="1444625" cy="1446213"/>
          </a:xfrm>
          <a:prstGeom prst="diamond">
            <a:avLst/>
          </a:prstGeom>
          <a:solidFill>
            <a:srgbClr val="A3C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11" name="Diamond 15"/>
          <p:cNvSpPr/>
          <p:nvPr/>
        </p:nvSpPr>
        <p:spPr>
          <a:xfrm>
            <a:off x="6767875" y="5288079"/>
            <a:ext cx="1446212" cy="1446212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12" name="Diamond 60"/>
          <p:cNvSpPr/>
          <p:nvPr/>
        </p:nvSpPr>
        <p:spPr>
          <a:xfrm>
            <a:off x="8420100" y="2533966"/>
            <a:ext cx="723900" cy="723900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13" name="Rectangle 43"/>
          <p:cNvSpPr/>
          <p:nvPr/>
        </p:nvSpPr>
        <p:spPr>
          <a:xfrm>
            <a:off x="373333" y="3495157"/>
            <a:ext cx="2470347" cy="783838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Электроэнергетика и электротехника</a:t>
            </a:r>
            <a:endParaRPr lang="en-US" sz="1600" dirty="0">
              <a:latin typeface="Verdana" charset="0"/>
            </a:endParaRPr>
          </a:p>
        </p:txBody>
      </p:sp>
      <p:sp>
        <p:nvSpPr>
          <p:cNvPr id="14" name="Rectangle 43"/>
          <p:cNvSpPr/>
          <p:nvPr/>
        </p:nvSpPr>
        <p:spPr>
          <a:xfrm>
            <a:off x="376732" y="1531675"/>
            <a:ext cx="2466948" cy="765175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Verdana" charset="0"/>
              </a:rPr>
              <a:t>Информатика и вычислительная техника</a:t>
            </a:r>
            <a:endParaRPr lang="en-US" sz="1600" dirty="0">
              <a:latin typeface="Verdana" charset="0"/>
            </a:endParaRPr>
          </a:p>
        </p:txBody>
      </p:sp>
      <p:sp>
        <p:nvSpPr>
          <p:cNvPr id="15" name="Rectangle 43"/>
          <p:cNvSpPr/>
          <p:nvPr/>
        </p:nvSpPr>
        <p:spPr>
          <a:xfrm>
            <a:off x="5744388" y="1535593"/>
            <a:ext cx="2954331" cy="746501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Автоматизация технологических процессов и производств</a:t>
            </a:r>
            <a:endParaRPr lang="en-US" sz="1600" dirty="0">
              <a:latin typeface="Verdana" charset="0"/>
            </a:endParaRPr>
          </a:p>
        </p:txBody>
      </p:sp>
      <p:sp>
        <p:nvSpPr>
          <p:cNvPr id="16" name="Rectangle 43"/>
          <p:cNvSpPr/>
          <p:nvPr/>
        </p:nvSpPr>
        <p:spPr>
          <a:xfrm>
            <a:off x="3050581" y="1531675"/>
            <a:ext cx="2486906" cy="765175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Управление в технических системах</a:t>
            </a:r>
            <a:endParaRPr lang="en-US" sz="1600" dirty="0">
              <a:latin typeface="Verdana" charset="0"/>
            </a:endParaRPr>
          </a:p>
        </p:txBody>
      </p:sp>
      <p:sp>
        <p:nvSpPr>
          <p:cNvPr id="17" name="Rectangle 43"/>
          <p:cNvSpPr/>
          <p:nvPr/>
        </p:nvSpPr>
        <p:spPr>
          <a:xfrm>
            <a:off x="3055144" y="4475957"/>
            <a:ext cx="2466948" cy="757272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Конструирование и технология электронных средств</a:t>
            </a:r>
            <a:endParaRPr lang="en-US" sz="1600" dirty="0">
              <a:latin typeface="Verdana" charset="0"/>
            </a:endParaRPr>
          </a:p>
        </p:txBody>
      </p:sp>
      <p:sp>
        <p:nvSpPr>
          <p:cNvPr id="18" name="Rectangle 43"/>
          <p:cNvSpPr/>
          <p:nvPr/>
        </p:nvSpPr>
        <p:spPr>
          <a:xfrm>
            <a:off x="2545046" y="5543525"/>
            <a:ext cx="3499671" cy="1108710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Конструкторско-технологическое обеспечение машиностроительных производств</a:t>
            </a:r>
            <a:endParaRPr lang="en-US" sz="1600" dirty="0">
              <a:latin typeface="Verdana" charset="0"/>
            </a:endParaRPr>
          </a:p>
        </p:txBody>
      </p:sp>
      <p:sp>
        <p:nvSpPr>
          <p:cNvPr id="19" name="Rectangle 43"/>
          <p:cNvSpPr/>
          <p:nvPr/>
        </p:nvSpPr>
        <p:spPr>
          <a:xfrm>
            <a:off x="5748476" y="4475958"/>
            <a:ext cx="2950243" cy="757272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Химическая технология материалов современной энергетики</a:t>
            </a:r>
            <a:endParaRPr lang="en-US" sz="1600" dirty="0">
              <a:latin typeface="Verdana" charset="0"/>
            </a:endParaRPr>
          </a:p>
        </p:txBody>
      </p:sp>
      <p:sp>
        <p:nvSpPr>
          <p:cNvPr id="20" name="Rectangle 43"/>
          <p:cNvSpPr/>
          <p:nvPr/>
        </p:nvSpPr>
        <p:spPr>
          <a:xfrm>
            <a:off x="3055144" y="2510720"/>
            <a:ext cx="2479477" cy="793750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Информационная безопасность</a:t>
            </a:r>
            <a:endParaRPr lang="en-US" sz="1600" dirty="0">
              <a:latin typeface="Verdana" charset="0"/>
            </a:endParaRPr>
          </a:p>
        </p:txBody>
      </p:sp>
      <p:sp>
        <p:nvSpPr>
          <p:cNvPr id="21" name="Rectangle 43"/>
          <p:cNvSpPr/>
          <p:nvPr/>
        </p:nvSpPr>
        <p:spPr>
          <a:xfrm>
            <a:off x="3066377" y="3502179"/>
            <a:ext cx="2468244" cy="786547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latin typeface="Verdana" charset="0"/>
              </a:rPr>
              <a:t>Химическая технология</a:t>
            </a:r>
            <a:endParaRPr lang="en-US" sz="1600" dirty="0">
              <a:latin typeface="Verdana" charset="0"/>
            </a:endParaRPr>
          </a:p>
        </p:txBody>
      </p:sp>
      <p:sp>
        <p:nvSpPr>
          <p:cNvPr id="22" name="Diamond 60"/>
          <p:cNvSpPr/>
          <p:nvPr/>
        </p:nvSpPr>
        <p:spPr>
          <a:xfrm>
            <a:off x="58415" y="4926129"/>
            <a:ext cx="723900" cy="723900"/>
          </a:xfrm>
          <a:prstGeom prst="diamond">
            <a:avLst/>
          </a:prstGeom>
          <a:solidFill>
            <a:srgbClr val="4A9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/>
          </a:p>
        </p:txBody>
      </p:sp>
      <p:sp>
        <p:nvSpPr>
          <p:cNvPr id="24" name="Rectangle 43"/>
          <p:cNvSpPr/>
          <p:nvPr/>
        </p:nvSpPr>
        <p:spPr>
          <a:xfrm>
            <a:off x="373333" y="2510720"/>
            <a:ext cx="2470347" cy="787474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Verdana" charset="0"/>
              </a:rPr>
              <a:t>Металловедение и термообработка металлов</a:t>
            </a:r>
            <a:endParaRPr lang="en-US" sz="1600" dirty="0">
              <a:latin typeface="Verdana" charset="0"/>
            </a:endParaRPr>
          </a:p>
        </p:txBody>
      </p:sp>
      <p:sp>
        <p:nvSpPr>
          <p:cNvPr id="25" name="Rectangle 43"/>
          <p:cNvSpPr/>
          <p:nvPr/>
        </p:nvSpPr>
        <p:spPr>
          <a:xfrm>
            <a:off x="5744389" y="2522983"/>
            <a:ext cx="2954330" cy="757237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Verdana" charset="0"/>
              </a:rPr>
              <a:t>Материаловедение и технология новых материалов</a:t>
            </a:r>
            <a:endParaRPr lang="en-US" sz="1600" dirty="0">
              <a:latin typeface="Verdana" charset="0"/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5744387" y="3502179"/>
            <a:ext cx="2954331" cy="777213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smtClean="0">
                <a:latin typeface="Verdana" charset="0"/>
              </a:rPr>
              <a:t>Химическая технология энергонасыщенных материалов и изделий</a:t>
            </a:r>
            <a:endParaRPr lang="en-US" sz="1600" dirty="0">
              <a:latin typeface="Verdana" charset="0"/>
            </a:endParaRPr>
          </a:p>
        </p:txBody>
      </p:sp>
      <p:sp>
        <p:nvSpPr>
          <p:cNvPr id="27" name="Rectangle 43"/>
          <p:cNvSpPr/>
          <p:nvPr/>
        </p:nvSpPr>
        <p:spPr>
          <a:xfrm>
            <a:off x="373333" y="4475957"/>
            <a:ext cx="2479477" cy="767056"/>
          </a:xfrm>
          <a:prstGeom prst="rect">
            <a:avLst/>
          </a:prstGeom>
          <a:solidFill>
            <a:srgbClr val="11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 err="1" smtClean="0">
                <a:latin typeface="Verdana" charset="0"/>
              </a:rPr>
              <a:t>Техносферная</a:t>
            </a:r>
            <a:r>
              <a:rPr lang="ru-RU" sz="1600" dirty="0" smtClean="0">
                <a:latin typeface="Verdana" charset="0"/>
              </a:rPr>
              <a:t> </a:t>
            </a:r>
            <a:r>
              <a:rPr lang="ru-RU" sz="1600" dirty="0">
                <a:latin typeface="Verdana" charset="0"/>
              </a:rPr>
              <a:t>безопасность</a:t>
            </a:r>
            <a:endParaRPr lang="en-US" sz="16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7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71762" y="304389"/>
            <a:ext cx="5815331" cy="783747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Что мы предлагаем?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16039" y="972749"/>
            <a:ext cx="3617912" cy="923330"/>
            <a:chOff x="298187" y="2999421"/>
            <a:chExt cx="3355258" cy="923330"/>
          </a:xfrm>
        </p:grpSpPr>
        <p:sp>
          <p:nvSpPr>
            <p:cNvPr id="5" name="TextBox 10"/>
            <p:cNvSpPr txBox="1">
              <a:spLocks noChangeArrowheads="1"/>
            </p:cNvSpPr>
            <p:nvPr/>
          </p:nvSpPr>
          <p:spPr bwMode="auto">
            <a:xfrm>
              <a:off x="298187" y="2999421"/>
              <a:ext cx="33416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112F6D"/>
                  </a:solidFill>
                </a:rPr>
                <a:t>З</a:t>
              </a:r>
              <a:r>
                <a:rPr lang="ru-RU" altLang="ru-RU" sz="1800" b="1" dirty="0" smtClean="0">
                  <a:solidFill>
                    <a:srgbClr val="112F6D"/>
                  </a:solidFill>
                </a:rPr>
                <a:t>аработная плата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112F6D"/>
                  </a:solidFill>
                </a:rPr>
                <a:t>От </a:t>
              </a:r>
              <a:r>
                <a:rPr lang="en-US" altLang="ru-RU" sz="1800" b="1" smtClean="0">
                  <a:solidFill>
                    <a:srgbClr val="112F6D"/>
                  </a:solidFill>
                </a:rPr>
                <a:t>20</a:t>
              </a:r>
              <a:r>
                <a:rPr lang="ru-RU" altLang="ru-RU" sz="1800" b="1" smtClean="0">
                  <a:solidFill>
                    <a:srgbClr val="112F6D"/>
                  </a:solidFill>
                </a:rPr>
                <a:t>000 </a:t>
              </a:r>
              <a:r>
                <a:rPr lang="ru-RU" altLang="ru-RU" sz="1800" b="1" dirty="0" smtClean="0">
                  <a:solidFill>
                    <a:srgbClr val="112F6D"/>
                  </a:solidFill>
                </a:rPr>
                <a:t>до 45000</a:t>
              </a:r>
              <a:endParaRPr lang="ru-RU" altLang="ru-RU" sz="1800" b="1" dirty="0">
                <a:solidFill>
                  <a:srgbClr val="112F6D"/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298187" y="3863848"/>
              <a:ext cx="3355258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602716" y="1825202"/>
            <a:ext cx="4024313" cy="2636714"/>
            <a:chOff x="1386095" y="1421454"/>
            <a:chExt cx="4024313" cy="2636714"/>
          </a:xfrm>
        </p:grpSpPr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1386095" y="1421454"/>
              <a:ext cx="4024313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112F6D"/>
                  </a:solidFill>
                </a:rPr>
                <a:t>Дополнительные выплаты: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112F6D"/>
                  </a:solidFill>
                </a:rPr>
                <a:t>10 000 при бракосочетании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112F6D"/>
                  </a:solidFill>
                </a:rPr>
                <a:t>50 000 при рождении ребенка</a:t>
              </a:r>
              <a:endParaRPr lang="en-US" altLang="ru-RU" sz="1800" b="1" dirty="0" smtClean="0">
                <a:solidFill>
                  <a:srgbClr val="112F6D"/>
                </a:solidFill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800" b="1" dirty="0" smtClean="0">
                  <a:solidFill>
                    <a:srgbClr val="112F6D"/>
                  </a:solidFill>
                </a:rPr>
                <a:t>50 000 </a:t>
              </a:r>
              <a:r>
                <a:rPr lang="ru-RU" altLang="ru-RU" sz="1800" b="1" dirty="0" smtClean="0">
                  <a:solidFill>
                    <a:srgbClr val="112F6D"/>
                  </a:solidFill>
                </a:rPr>
                <a:t>подъемные по возвращению из армии</a:t>
              </a:r>
              <a:endParaRPr lang="ru-RU" altLang="ru-RU" sz="1800" b="1" dirty="0">
                <a:solidFill>
                  <a:srgbClr val="112F6D"/>
                </a:solidFill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1399418" y="4039299"/>
              <a:ext cx="3738735" cy="1886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616039" y="4545278"/>
            <a:ext cx="3617912" cy="1037051"/>
            <a:chOff x="334704" y="5268843"/>
            <a:chExt cx="3617912" cy="1037051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34704" y="5268843"/>
              <a:ext cx="350646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112F6D"/>
                  </a:solidFill>
                </a:rPr>
                <a:t>Место проживания в корпоративном общежитии «Дружба»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34704" y="6305894"/>
              <a:ext cx="361791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602716" y="5667756"/>
            <a:ext cx="4340848" cy="792551"/>
            <a:chOff x="7247729" y="1575682"/>
            <a:chExt cx="4340848" cy="792551"/>
          </a:xfrm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7261052" y="1575682"/>
              <a:ext cx="43275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112F6D"/>
                  </a:solidFill>
                </a:rPr>
                <a:t>В </a:t>
              </a:r>
              <a:r>
                <a:rPr lang="ru-RU" altLang="ru-RU" sz="1800" b="1" dirty="0" smtClean="0">
                  <a:solidFill>
                    <a:srgbClr val="112F6D"/>
                  </a:solidFill>
                </a:rPr>
                <a:t>первые пол года </a:t>
              </a:r>
              <a:r>
                <a:rPr lang="ru-RU" altLang="ru-RU" sz="1800" b="1" dirty="0">
                  <a:solidFill>
                    <a:srgbClr val="112F6D"/>
                  </a:solidFill>
                </a:rPr>
                <a:t>работа с опытным наставником 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7247729" y="2368233"/>
              <a:ext cx="4024313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87" y="2586217"/>
            <a:ext cx="25622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5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81796" y="174218"/>
            <a:ext cx="6777956" cy="8461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социальные программы,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на комбинате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07" t="3579" r="14175" b="83857"/>
          <a:stretch/>
        </p:blipFill>
        <p:spPr>
          <a:xfrm>
            <a:off x="381796" y="2686489"/>
            <a:ext cx="3816000" cy="83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959" t="3522" r="6291" b="84181"/>
          <a:stretch/>
        </p:blipFill>
        <p:spPr bwMode="auto">
          <a:xfrm>
            <a:off x="391469" y="3764565"/>
            <a:ext cx="3852000" cy="842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157" t="2923" r="5044" b="83672"/>
          <a:stretch/>
        </p:blipFill>
        <p:spPr bwMode="auto">
          <a:xfrm>
            <a:off x="4631353" y="2667503"/>
            <a:ext cx="3924000" cy="816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587" t="2520" r="4043" b="81152"/>
          <a:stretch/>
        </p:blipFill>
        <p:spPr bwMode="auto">
          <a:xfrm>
            <a:off x="391469" y="1181756"/>
            <a:ext cx="3924000" cy="1117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292" t="2419" r="13481" b="84276"/>
          <a:stretch/>
        </p:blipFill>
        <p:spPr bwMode="auto">
          <a:xfrm>
            <a:off x="4707549" y="4887971"/>
            <a:ext cx="3872728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291" t="2116" r="12623" b="76918"/>
          <a:stretch/>
        </p:blipFill>
        <p:spPr bwMode="auto">
          <a:xfrm>
            <a:off x="4606429" y="1123929"/>
            <a:ext cx="3973848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4587" t="2822" r="4900" b="84276"/>
          <a:stretch/>
        </p:blipFill>
        <p:spPr bwMode="auto">
          <a:xfrm>
            <a:off x="427469" y="4957012"/>
            <a:ext cx="3888000" cy="883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4576" t="3298" r="13051" b="84881"/>
          <a:stretch/>
        </p:blipFill>
        <p:spPr bwMode="auto">
          <a:xfrm>
            <a:off x="4548277" y="3775451"/>
            <a:ext cx="4032000" cy="82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947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04" y="331996"/>
            <a:ext cx="502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развитие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143" y="966619"/>
            <a:ext cx="701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Мобильное приложение для обучения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7143" y="2554432"/>
            <a:ext cx="350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Дистанционное обучение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504" y="5766107"/>
            <a:ext cx="352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Профессиональное обучение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3504" y="4422441"/>
            <a:ext cx="7653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/>
              <a:t>WorldSkills</a:t>
            </a:r>
            <a:r>
              <a:rPr lang="ru-RU" b="1" dirty="0"/>
              <a:t> и </a:t>
            </a:r>
            <a:r>
              <a:rPr lang="ru-RU" b="1" dirty="0" err="1"/>
              <a:t>AtomSkills</a:t>
            </a:r>
            <a:r>
              <a:rPr lang="ru-RU" b="1" dirty="0"/>
              <a:t> – </a:t>
            </a:r>
            <a:r>
              <a:rPr lang="ru-RU" b="1" dirty="0" smtClean="0"/>
              <a:t>чемпионаты </a:t>
            </a:r>
            <a:r>
              <a:rPr lang="ru-RU" b="1" dirty="0"/>
              <a:t>профессионального мастерства по методике </a:t>
            </a:r>
            <a:r>
              <a:rPr lang="ru-RU" b="1" dirty="0" err="1"/>
              <a:t>WorldSkills</a:t>
            </a:r>
            <a:r>
              <a:rPr lang="ru-RU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8625" y="1411124"/>
            <a:ext cx="1234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Ваш личный помощник </a:t>
            </a:r>
            <a:endParaRPr lang="ru-RU" sz="1100" dirty="0"/>
          </a:p>
          <a:p>
            <a:pPr algn="ctr"/>
            <a:r>
              <a:rPr lang="ru-RU" sz="1100" b="1" dirty="0"/>
              <a:t>в получении знаний </a:t>
            </a:r>
            <a:endParaRPr lang="ru-RU" sz="1100" dirty="0"/>
          </a:p>
          <a:p>
            <a:pPr algn="ctr"/>
            <a:r>
              <a:rPr lang="ru-RU" sz="1100" b="1" dirty="0"/>
              <a:t>24 часа в сутки </a:t>
            </a:r>
            <a:endParaRPr lang="ru-RU" sz="1100" dirty="0"/>
          </a:p>
          <a:p>
            <a:pPr algn="ctr"/>
            <a:r>
              <a:rPr lang="ru-RU" sz="1100" b="1" dirty="0"/>
              <a:t>7 дней в неделю 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3" y="1403516"/>
            <a:ext cx="965454" cy="1025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33" y="1446298"/>
            <a:ext cx="980737" cy="9738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077" y="1411124"/>
            <a:ext cx="11887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Более 300 бесплатных </a:t>
            </a:r>
            <a:endParaRPr lang="ru-RU" sz="1050" dirty="0"/>
          </a:p>
          <a:p>
            <a:pPr algn="ctr"/>
            <a:r>
              <a:rPr lang="ru-RU" sz="1050" b="1" dirty="0"/>
              <a:t>электронных курсов </a:t>
            </a:r>
            <a:endParaRPr lang="ru-RU" sz="1050" dirty="0"/>
          </a:p>
          <a:p>
            <a:pPr algn="ctr"/>
            <a:r>
              <a:rPr lang="ru-RU" sz="1050" b="1" dirty="0"/>
              <a:t>и обучающих видео </a:t>
            </a:r>
            <a:endParaRPr lang="ru-RU" sz="10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723" y="1516501"/>
            <a:ext cx="897030" cy="903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6248" y="1403516"/>
            <a:ext cx="16724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15 направлений обучения: </a:t>
            </a:r>
            <a:endParaRPr lang="ru-RU" sz="1050" dirty="0"/>
          </a:p>
          <a:p>
            <a:pPr algn="ctr"/>
            <a:r>
              <a:rPr lang="ru-RU" sz="1050" b="1" dirty="0"/>
              <a:t>личная эффективность</a:t>
            </a:r>
            <a:r>
              <a:rPr lang="ru-RU" sz="1050" dirty="0"/>
              <a:t>, </a:t>
            </a:r>
            <a:r>
              <a:rPr lang="ru-RU" sz="1050" b="1" dirty="0"/>
              <a:t>бизнес-навыки</a:t>
            </a:r>
            <a:r>
              <a:rPr lang="ru-RU" sz="1050" dirty="0"/>
              <a:t>, </a:t>
            </a:r>
          </a:p>
          <a:p>
            <a:pPr algn="ctr"/>
            <a:r>
              <a:rPr lang="ru-RU" sz="1050" b="1" dirty="0"/>
              <a:t>английский </a:t>
            </a:r>
            <a:r>
              <a:rPr lang="ru-RU" sz="1050" b="1" dirty="0" smtClean="0"/>
              <a:t>язык и </a:t>
            </a:r>
            <a:r>
              <a:rPr lang="ru-RU" sz="1050" b="1" dirty="0"/>
              <a:t>многое другое </a:t>
            </a:r>
            <a:endParaRPr lang="ru-RU" sz="10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421" y="1446253"/>
            <a:ext cx="949392" cy="9830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16370" y="1410219"/>
            <a:ext cx="126831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Более 200 книг </a:t>
            </a:r>
            <a:endParaRPr lang="ru-RU" sz="1050" dirty="0"/>
          </a:p>
          <a:p>
            <a:pPr algn="ctr"/>
            <a:r>
              <a:rPr lang="ru-RU" sz="1050" b="1" dirty="0"/>
              <a:t>по менеджменту</a:t>
            </a:r>
            <a:r>
              <a:rPr lang="ru-RU" sz="1050" dirty="0"/>
              <a:t>, </a:t>
            </a:r>
            <a:r>
              <a:rPr lang="ru-RU" sz="1050" b="1" dirty="0"/>
              <a:t>лидерству </a:t>
            </a:r>
            <a:endParaRPr lang="ru-RU" sz="1050" dirty="0"/>
          </a:p>
          <a:p>
            <a:pPr algn="ctr"/>
            <a:r>
              <a:rPr lang="ru-RU" sz="1050" b="1" dirty="0"/>
              <a:t>и личной эффективности </a:t>
            </a:r>
            <a:endParaRPr lang="ru-RU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603504" y="2860446"/>
            <a:ext cx="827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Дистанционные курсы имеют интерактивный электронный контент, позволяющий перевести процесс обучения в легкую игровую форму в удобное для вас </a:t>
            </a:r>
            <a:r>
              <a:rPr lang="ru-RU" sz="1600" dirty="0" smtClean="0"/>
              <a:t>время</a:t>
            </a:r>
            <a:endParaRPr lang="ru-RU" sz="16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4282" y="3630168"/>
            <a:ext cx="2788921" cy="74980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04283" y="3605699"/>
            <a:ext cx="278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Дистанционное обучение </a:t>
            </a:r>
            <a:endParaRPr lang="ru-RU" sz="1200" dirty="0"/>
          </a:p>
          <a:p>
            <a:pPr algn="ctr"/>
            <a:r>
              <a:rPr lang="ru-RU" sz="1200" b="1" dirty="0"/>
              <a:t>с отрывом от работы </a:t>
            </a:r>
            <a:endParaRPr lang="ru-RU" sz="1200" dirty="0"/>
          </a:p>
          <a:p>
            <a:pPr algn="ctr"/>
            <a:r>
              <a:rPr lang="ru-RU" sz="1200" dirty="0"/>
              <a:t>(в компьютерных классах, группы до 10 человек)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23560" y="3609813"/>
            <a:ext cx="2788921" cy="7798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372100" y="3605341"/>
            <a:ext cx="32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Индивидуальное обучение </a:t>
            </a:r>
            <a:r>
              <a:rPr lang="ru-RU" sz="1200" b="1" dirty="0" smtClean="0"/>
              <a:t>без </a:t>
            </a:r>
            <a:r>
              <a:rPr lang="ru-RU" sz="1200" b="1" dirty="0"/>
              <a:t>отрыва от работы </a:t>
            </a:r>
            <a:endParaRPr lang="ru-RU" sz="1200" dirty="0"/>
          </a:p>
          <a:p>
            <a:pPr algn="ctr"/>
            <a:r>
              <a:rPr lang="ru-RU" sz="1200" dirty="0"/>
              <a:t>(вход в обучающий портал </a:t>
            </a:r>
            <a:r>
              <a:rPr lang="ru-RU" sz="1200" dirty="0" smtClean="0"/>
              <a:t>с мобильных </a:t>
            </a:r>
            <a:r>
              <a:rPr lang="ru-RU" sz="1200" dirty="0"/>
              <a:t>устройств </a:t>
            </a:r>
            <a:r>
              <a:rPr lang="ru-RU" sz="1200" dirty="0" smtClean="0"/>
              <a:t>в </a:t>
            </a:r>
            <a:r>
              <a:rPr lang="ru-RU" sz="1200" dirty="0"/>
              <a:t>удобное время) 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3593593" y="3462152"/>
            <a:ext cx="766136" cy="396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73238" y="3487686"/>
            <a:ext cx="807146" cy="371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3504" y="5023194"/>
            <a:ext cx="827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Возможность получения опыта  от авторитетных экспертов отрасли по вашей компетенции, развития профессиональных навыков, а так же стать частью единой команды.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3504" y="6082383"/>
            <a:ext cx="827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Всем работникам в зависимости от качества работы и личного потенциала обеспечиваются возможности профессионального </a:t>
            </a:r>
            <a:r>
              <a:rPr lang="ru-RU" sz="1600" dirty="0" smtClean="0"/>
              <a:t>развития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4304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486537"/>
            <a:ext cx="5567363" cy="459206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Карьерные возможности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50" y="2476286"/>
            <a:ext cx="556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План преемственности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4252" y="2470359"/>
            <a:ext cx="287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Управленческий кадровый резерв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428" y="945743"/>
            <a:ext cx="6720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Процесс управления карьерой и преемственностью реализуется на комбинате и в отрасли для специалистов с высоким потенциалом, которые хотят развиваться профессионально и расти по карьерной лестнице </a:t>
            </a:r>
            <a:endParaRPr lang="ru-RU" dirty="0"/>
          </a:p>
        </p:txBody>
      </p:sp>
      <p:pic>
        <p:nvPicPr>
          <p:cNvPr id="11" name="Рисунок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2" y="2531589"/>
            <a:ext cx="298528" cy="2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83" y="2533423"/>
            <a:ext cx="298528" cy="2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45" y="1576387"/>
            <a:ext cx="1740311" cy="169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701" y="3191857"/>
            <a:ext cx="28037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Каждый работник имеет возможность выбрать следующий карьерный шаг, обозначив тем самым свои карьерные ожидания, или продолжить развиваться как эксперт и профессионал в текущей должности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872" y="3173827"/>
            <a:ext cx="2770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Управленческий кадровый резерв </a:t>
            </a:r>
            <a:r>
              <a:rPr lang="ru-RU" sz="1600" dirty="0" err="1"/>
              <a:t>Госкорпорации</a:t>
            </a:r>
            <a:r>
              <a:rPr lang="ru-RU" sz="1600" dirty="0"/>
              <a:t> «</a:t>
            </a:r>
            <a:r>
              <a:rPr lang="ru-RU" sz="1600" dirty="0" err="1"/>
              <a:t>Росатом</a:t>
            </a:r>
            <a:r>
              <a:rPr lang="ru-RU" sz="1600" dirty="0" smtClean="0"/>
              <a:t>» – </a:t>
            </a:r>
            <a:r>
              <a:rPr lang="ru-RU" sz="1600" dirty="0"/>
              <a:t>программы для подготовки и последующего назначения </a:t>
            </a:r>
            <a:r>
              <a:rPr lang="ru-RU" sz="1600" dirty="0" smtClean="0"/>
              <a:t>руководителей на </a:t>
            </a:r>
            <a:r>
              <a:rPr lang="ru-RU" sz="1600" dirty="0"/>
              <a:t>ключевые позиции </a:t>
            </a:r>
            <a:r>
              <a:rPr lang="ru-RU" sz="1600" dirty="0" err="1"/>
              <a:t>госкорпорации</a:t>
            </a:r>
            <a:r>
              <a:rPr lang="ru-RU" sz="1600" dirty="0"/>
              <a:t> и ее организаций 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743605"/>
            <a:ext cx="25622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36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2036</TotalTime>
  <Words>697</Words>
  <Application>Microsoft Office PowerPoint</Application>
  <PresentationFormat>Экран (4:3)</PresentationFormat>
  <Paragraphs>125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Helvetica Light</vt:lpstr>
      <vt:lpstr>Open Sans</vt:lpstr>
      <vt:lpstr>Rosatom Light</vt:lpstr>
      <vt:lpstr>Verdana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Карьерные возможности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056-5550 - z69033</cp:lastModifiedBy>
  <cp:revision>158</cp:revision>
  <cp:lastPrinted>2021-03-29T06:59:30Z</cp:lastPrinted>
  <dcterms:created xsi:type="dcterms:W3CDTF">2019-09-24T12:47:23Z</dcterms:created>
  <dcterms:modified xsi:type="dcterms:W3CDTF">2021-06-10T08:25:48Z</dcterms:modified>
</cp:coreProperties>
</file>